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258" r:id="rId4"/>
    <p:sldId id="259" r:id="rId5"/>
    <p:sldId id="260" r:id="rId6"/>
    <p:sldId id="261" r:id="rId7"/>
    <p:sldId id="264" r:id="rId8"/>
    <p:sldId id="263" r:id="rId9"/>
    <p:sldId id="265" r:id="rId10"/>
    <p:sldId id="266" r:id="rId11"/>
    <p:sldId id="267" r:id="rId12"/>
    <p:sldId id="268" r:id="rId13"/>
    <p:sldId id="269" r:id="rId14"/>
    <p:sldId id="275" r:id="rId15"/>
    <p:sldId id="276" r:id="rId16"/>
    <p:sldId id="277" r:id="rId17"/>
    <p:sldId id="278" r:id="rId18"/>
    <p:sldId id="270" r:id="rId19"/>
    <p:sldId id="271" r:id="rId20"/>
    <p:sldId id="274"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77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4DEFE-651D-47F2-8643-423FADD45883}" type="datetimeFigureOut">
              <a:rPr lang="en-US" smtClean="0"/>
              <a:pPr/>
              <a:t>3/2/2014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BE027-A53A-47F8-A693-30E9C0A19FAE}" type="slidenum">
              <a:rPr lang="en-US" smtClean="0"/>
              <a:pPr/>
              <a:t>‹#›</a:t>
            </a:fld>
            <a:endParaRPr lang="en-US"/>
          </a:p>
        </p:txBody>
      </p:sp>
    </p:spTree>
    <p:extLst>
      <p:ext uri="{BB962C8B-B14F-4D97-AF65-F5344CB8AC3E}">
        <p14:creationId xmlns:p14="http://schemas.microsoft.com/office/powerpoint/2010/main" xmlns="" val="224554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55346-D26B-489C-B97C-49466457C588}" type="slidenum">
              <a:rPr lang="en-US" smtClean="0"/>
              <a:pPr/>
              <a:t>20</a:t>
            </a:fld>
            <a:endParaRPr lang="en-US"/>
          </a:p>
        </p:txBody>
      </p:sp>
    </p:spTree>
    <p:extLst>
      <p:ext uri="{BB962C8B-B14F-4D97-AF65-F5344CB8AC3E}">
        <p14:creationId xmlns:p14="http://schemas.microsoft.com/office/powerpoint/2010/main" xmlns="" val="410656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725547-5178-417D-8069-712B680A84E3}"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179312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25547-5178-417D-8069-712B680A84E3}"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32738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25547-5178-417D-8069-712B680A84E3}"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157122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25547-5178-417D-8069-712B680A84E3}"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295507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25547-5178-417D-8069-712B680A84E3}"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414816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25547-5178-417D-8069-712B680A84E3}" type="datetimeFigureOut">
              <a:rPr lang="en-US" smtClean="0"/>
              <a:pPr/>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396944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25547-5178-417D-8069-712B680A84E3}" type="datetimeFigureOut">
              <a:rPr lang="en-US" smtClean="0"/>
              <a:pPr/>
              <a:t>3/2/2014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285747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25547-5178-417D-8069-712B680A84E3}" type="datetimeFigureOut">
              <a:rPr lang="en-US" smtClean="0"/>
              <a:pPr/>
              <a:t>3/2/2014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100926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25547-5178-417D-8069-712B680A84E3}" type="datetimeFigureOut">
              <a:rPr lang="en-US" smtClean="0"/>
              <a:pPr/>
              <a:t>3/2/2014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37780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25547-5178-417D-8069-712B680A84E3}" type="datetimeFigureOut">
              <a:rPr lang="en-US" smtClean="0"/>
              <a:pPr/>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422408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25547-5178-417D-8069-712B680A84E3}" type="datetimeFigureOut">
              <a:rPr lang="en-US" smtClean="0"/>
              <a:pPr/>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150371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25547-5178-417D-8069-712B680A84E3}" type="datetimeFigureOut">
              <a:rPr lang="en-US" smtClean="0"/>
              <a:pPr/>
              <a:t>3/2/2014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05EB6-619D-4785-A67E-5DE7544748F3}" type="slidenum">
              <a:rPr lang="en-US" smtClean="0"/>
              <a:pPr/>
              <a:t>‹#›</a:t>
            </a:fld>
            <a:endParaRPr lang="en-US"/>
          </a:p>
        </p:txBody>
      </p:sp>
    </p:spTree>
    <p:extLst>
      <p:ext uri="{BB962C8B-B14F-4D97-AF65-F5344CB8AC3E}">
        <p14:creationId xmlns:p14="http://schemas.microsoft.com/office/powerpoint/2010/main" xmlns="" val="165907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3.bp.blogspot.com/_D_Z-D2tzi14/S8TWUJ0APWI/AAAAAAAACwI/014KRxexoQ0/s1600/ALOT3.png"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4.bp.blogspot.com/_D_Z-D2tzi14/S8TfVzrqKDI/AAAAAAAACw4/AaBFBmKK3SA/s1600/ALOT5.png"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E3kAD0yuX1gBgM&amp;tbnid=sQ1rVzxfULG3tM:&amp;ved=0CAUQjRw&amp;url=http://www.wired.com/underwire/2013/10/hyperbole-and-a-half-allie-brosh/&amp;ei=jmYPU-WsI-nC2gXYwoDQCQ&amp;bvm=bv.61965928,d.b2I&amp;psig=AFQjCNFPrtJ1z3lGH6a10s_TMaIqACWdkg&amp;ust=139360461888158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3.bp.blogspot.com/_D_Z-D2tzi14/S8TTPQCPA6I/AAAAAAAACwA/ZHZH-Bi8OmI/s1600/ALOT2.pn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01775"/>
            <a:ext cx="7772400" cy="1470025"/>
          </a:xfrm>
        </p:spPr>
        <p:txBody>
          <a:bodyPr>
            <a:normAutofit fontScale="90000"/>
          </a:bodyPr>
          <a:lstStyle/>
          <a:p>
            <a:r>
              <a:rPr lang="en-US" sz="3600" i="1" dirty="0" smtClean="0">
                <a:latin typeface="+mn-lt"/>
              </a:rPr>
              <a:t>Hyperbole and a Half: Unfortunate Situations, Flawed Coping Mechanisms, Mayhem, and Other Things That Happened</a:t>
            </a:r>
            <a:r>
              <a:rPr lang="en-US" b="1" dirty="0" smtClean="0"/>
              <a:t/>
            </a:r>
            <a:br>
              <a:rPr lang="en-US" b="1" dirty="0" smtClean="0"/>
            </a:br>
            <a:r>
              <a:rPr lang="en-US" dirty="0" smtClean="0"/>
              <a:t>Allie </a:t>
            </a:r>
            <a:r>
              <a:rPr lang="en-US" dirty="0" err="1" smtClean="0"/>
              <a:t>Brosh</a:t>
            </a:r>
            <a:endParaRPr lang="en-US" i="1" dirty="0"/>
          </a:p>
        </p:txBody>
      </p:sp>
      <p:sp>
        <p:nvSpPr>
          <p:cNvPr id="5" name="Subtitle 4"/>
          <p:cNvSpPr>
            <a:spLocks noGrp="1"/>
          </p:cNvSpPr>
          <p:nvPr>
            <p:ph type="subTitle" idx="1"/>
          </p:nvPr>
        </p:nvSpPr>
        <p:spPr/>
        <p:txBody>
          <a:bodyPr>
            <a:normAutofit fontScale="70000" lnSpcReduction="20000"/>
          </a:bodyPr>
          <a:lstStyle/>
          <a:p>
            <a:r>
              <a:rPr lang="en-US" dirty="0" err="1" smtClean="0">
                <a:solidFill>
                  <a:schemeClr val="tx1"/>
                </a:solidFill>
              </a:rPr>
              <a:t>Engracia</a:t>
            </a:r>
            <a:r>
              <a:rPr lang="en-US" dirty="0" smtClean="0">
                <a:solidFill>
                  <a:schemeClr val="tx1"/>
                </a:solidFill>
              </a:rPr>
              <a:t> Bautista</a:t>
            </a:r>
          </a:p>
          <a:p>
            <a:r>
              <a:rPr lang="en-US" dirty="0" smtClean="0">
                <a:solidFill>
                  <a:schemeClr val="tx1"/>
                </a:solidFill>
              </a:rPr>
              <a:t>Randi Brady</a:t>
            </a:r>
          </a:p>
          <a:p>
            <a:r>
              <a:rPr lang="en-US" dirty="0" smtClean="0">
                <a:solidFill>
                  <a:schemeClr val="tx1"/>
                </a:solidFill>
              </a:rPr>
              <a:t>Kara Duggan</a:t>
            </a:r>
          </a:p>
          <a:p>
            <a:r>
              <a:rPr lang="en-US" dirty="0" smtClean="0">
                <a:solidFill>
                  <a:schemeClr val="tx1"/>
                </a:solidFill>
              </a:rPr>
              <a:t>Colton Jones</a:t>
            </a:r>
          </a:p>
          <a:p>
            <a:r>
              <a:rPr lang="en-US" dirty="0" smtClean="0">
                <a:solidFill>
                  <a:schemeClr val="tx1"/>
                </a:solidFill>
              </a:rPr>
              <a:t>Megan Jones</a:t>
            </a:r>
          </a:p>
          <a:p>
            <a:endParaRPr lang="en-US" dirty="0">
              <a:solidFill>
                <a:schemeClr val="tx1"/>
              </a:solidFill>
            </a:endParaRPr>
          </a:p>
        </p:txBody>
      </p:sp>
    </p:spTree>
    <p:extLst>
      <p:ext uri="{BB962C8B-B14F-4D97-AF65-F5344CB8AC3E}">
        <p14:creationId xmlns:p14="http://schemas.microsoft.com/office/powerpoint/2010/main" xmlns="" val="21050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0656" y="367099"/>
            <a:ext cx="546298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cs typeface="Arial" charset="0"/>
              </a:rPr>
              <a:t>Similarly, when someone says "</a:t>
            </a:r>
            <a:r>
              <a:rPr kumimoji="0" lang="en-US" altLang="en-US" sz="2400" b="0" i="0" u="none" strike="noStrike" cap="none" normalizeH="0" baseline="0" dirty="0" err="1" smtClean="0">
                <a:ln>
                  <a:noFill/>
                </a:ln>
                <a:solidFill>
                  <a:schemeClr val="tx1"/>
                </a:solidFill>
                <a:effectLst/>
                <a:cs typeface="Arial" charset="0"/>
              </a:rPr>
              <a:t>alot</a:t>
            </a:r>
            <a:r>
              <a:rPr kumimoji="0" lang="en-US" altLang="en-US" sz="2400" b="0" i="0" u="none" strike="noStrike" cap="none" normalizeH="0" baseline="0" dirty="0" smtClean="0">
                <a:ln>
                  <a:noFill/>
                </a:ln>
                <a:solidFill>
                  <a:schemeClr val="tx1"/>
                </a:solidFill>
                <a:effectLst/>
                <a:cs typeface="Arial" charset="0"/>
              </a:rPr>
              <a:t> of _______", I picture an </a:t>
            </a:r>
            <a:r>
              <a:rPr kumimoji="0" lang="en-US" altLang="en-US" sz="2400" b="0" i="0" u="none" strike="noStrike" cap="none" normalizeH="0" baseline="0" dirty="0" err="1" smtClean="0">
                <a:ln>
                  <a:noFill/>
                </a:ln>
                <a:solidFill>
                  <a:schemeClr val="tx1"/>
                </a:solidFill>
                <a:effectLst/>
                <a:cs typeface="Arial" charset="0"/>
              </a:rPr>
              <a:t>Alot</a:t>
            </a:r>
            <a:r>
              <a:rPr kumimoji="0" lang="en-US" altLang="en-US" sz="2400" b="0" i="0" u="none" strike="noStrike" cap="none" normalizeH="0" baseline="0" dirty="0" smtClean="0">
                <a:ln>
                  <a:noFill/>
                </a:ln>
                <a:solidFill>
                  <a:schemeClr val="tx1"/>
                </a:solidFill>
                <a:effectLst/>
                <a:cs typeface="Arial" charset="0"/>
              </a:rPr>
              <a:t> made out of whatever they are talking about.  </a:t>
            </a:r>
            <a:r>
              <a:rPr kumimoji="0" lang="en-US" altLang="en-US" sz="2400" b="0" i="0" u="none" strike="noStrike" cap="none" normalizeH="0" baseline="0" dirty="0" smtClean="0">
                <a:ln>
                  <a:noFill/>
                </a:ln>
                <a:solidFill>
                  <a:schemeClr val="tx1"/>
                </a:solidFill>
                <a:effectLst/>
                <a:cs typeface="Arial" charset="0"/>
                <a:hlinkClick r:id="rId2"/>
              </a:rPr>
              <a:t> </a:t>
            </a:r>
            <a:endParaRPr kumimoji="0" lang="en-US" altLang="en-US" sz="25000" b="0" i="0" u="none" strike="noStrike" cap="none" normalizeH="0" baseline="0" dirty="0" smtClean="0">
              <a:ln>
                <a:noFill/>
              </a:ln>
              <a:solidFill>
                <a:schemeClr val="tx1"/>
              </a:solidFill>
              <a:effectLst/>
              <a:cs typeface="Arial" charset="0"/>
            </a:endParaRPr>
          </a:p>
        </p:txBody>
      </p:sp>
      <p:pic>
        <p:nvPicPr>
          <p:cNvPr id="6146" name="Picture 2" descr="http://3.bp.blogspot.com/_D_Z-D2tzi14/S8TWUJ0APWI/AAAAAAAACwI/014KRxexoQ0/s320/ALOT3.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0656" y="1682663"/>
            <a:ext cx="3505200" cy="26289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3.bp.blogspot.com/_D_Z-D2tzi14/S8TWtWhXOfI/AAAAAAAACwQ/vCeUMPnMXno/s320/ALOT9.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85638" y="1676400"/>
            <a:ext cx="3454398" cy="25908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3.bp.blogspot.com/_D_Z-D2tzi14/S8TW0Y2bL_I/AAAAAAAACwY/MGdywFA2tbg/s320/ALOT8.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9256" y="4419600"/>
            <a:ext cx="3048000" cy="2286001"/>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http://1.bp.blogspot.com/_D_Z-D2tzi14/S8TZcKXqR-I/AAAAAAAACwg/F7AqxDrPjhg/s320/ALOT13.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82641" y="4419599"/>
            <a:ext cx="3048000" cy="2286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730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2.bp.blogspot.com/_D_Z-D2tzi14/S8Tdnn-NE0I/AAAAAAAACww/khYjZePN50Y/s400/ALOT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356992"/>
            <a:ext cx="7848600" cy="5886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937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22660"/>
            <a:ext cx="539624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58700" tIns="45720" rIns="15870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cs typeface="Arial" charset="0"/>
              </a:rPr>
              <a:t>The </a:t>
            </a:r>
            <a:r>
              <a:rPr kumimoji="0" lang="en-US" altLang="en-US" sz="3200" b="0" i="0" u="none" strike="noStrike" cap="none" normalizeH="0" baseline="0" dirty="0" err="1" smtClean="0">
                <a:ln>
                  <a:noFill/>
                </a:ln>
                <a:solidFill>
                  <a:schemeClr val="tx1"/>
                </a:solidFill>
                <a:effectLst/>
                <a:cs typeface="Arial" charset="0"/>
              </a:rPr>
              <a:t>Alot</a:t>
            </a:r>
            <a:r>
              <a:rPr kumimoji="0" lang="en-US" altLang="en-US" sz="3200" b="0" i="0" u="none" strike="noStrike" cap="none" normalizeH="0" baseline="0" dirty="0" smtClean="0">
                <a:ln>
                  <a:noFill/>
                </a:ln>
                <a:solidFill>
                  <a:schemeClr val="tx1"/>
                </a:solidFill>
                <a:effectLst/>
                <a:cs typeface="Arial" charset="0"/>
              </a:rPr>
              <a:t> is incredibly versatile.</a:t>
            </a:r>
            <a:endParaRPr kumimoji="0" lang="en-US" altLang="en-US" sz="30000" b="0" i="0" u="none" strike="noStrike" cap="none" normalizeH="0" baseline="0" dirty="0" smtClean="0">
              <a:ln>
                <a:noFill/>
              </a:ln>
              <a:solidFill>
                <a:schemeClr val="tx1"/>
              </a:solidFill>
              <a:effectLst/>
              <a:cs typeface="Arial" charset="0"/>
            </a:endParaRPr>
          </a:p>
        </p:txBody>
      </p:sp>
      <p:pic>
        <p:nvPicPr>
          <p:cNvPr id="8194" name="Picture 2" descr="http://4.bp.blogspot.com/_D_Z-D2tzi14/S8TfVzrqKDI/AAAAAAAACw4/AaBFBmKK3SA/s320/ALOT5.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011610"/>
            <a:ext cx="3962400" cy="29718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2.bp.blogspot.com/_D_Z-D2tzi14/S8TiTtIFjpI/AAAAAAAACxQ/HXLdiZZ0goU/s320/ALOT1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4400" y="1011611"/>
            <a:ext cx="3962398" cy="29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573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1.bp.blogspot.com/_D_Z-D2tzi14/S8TflwXvTgI/AAAAAAAACxI/qgd1wYcTWV8/s320/ALOT1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8798" y="70589"/>
            <a:ext cx="4450080" cy="4171950"/>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descr="http://3.bp.blogspot.com/_D_Z-D2tzi14/S8TffVGLElI/AAAAAAAACxA/trH1ch0Y3tI/s320/ALOT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352800"/>
            <a:ext cx="4470398" cy="3352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991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for Students (and you!)</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This graphic novel could be used as the gateway to introspective writing, namely memoir composition. </a:t>
            </a:r>
          </a:p>
          <a:p>
            <a:r>
              <a:rPr lang="en-US" dirty="0" smtClean="0"/>
              <a:t>While reading this novel, students should be able to identify the ways in which </a:t>
            </a:r>
            <a:r>
              <a:rPr lang="en-US" dirty="0" err="1" smtClean="0"/>
              <a:t>Brosh</a:t>
            </a:r>
            <a:r>
              <a:rPr lang="en-US" dirty="0" smtClean="0"/>
              <a:t> is an effective storyteller.</a:t>
            </a:r>
          </a:p>
          <a:p>
            <a:r>
              <a:rPr lang="en-US" dirty="0" smtClean="0"/>
              <a:t>Great memoirs include: action, dialogue, retrospective thinking, imagery that evokes the five senses.</a:t>
            </a:r>
            <a:endParaRPr lang="en-US" dirty="0"/>
          </a:p>
        </p:txBody>
      </p:sp>
    </p:spTree>
    <p:extLst>
      <p:ext uri="{BB962C8B-B14F-4D97-AF65-F5344CB8AC3E}">
        <p14:creationId xmlns:p14="http://schemas.microsoft.com/office/powerpoint/2010/main" xmlns="" val="97535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20406208"/>
              </p:ext>
            </p:extLst>
          </p:nvPr>
        </p:nvGraphicFramePr>
        <p:xfrm>
          <a:off x="533400" y="313608"/>
          <a:ext cx="8077200" cy="6286731"/>
        </p:xfrm>
        <a:graphic>
          <a:graphicData uri="http://schemas.openxmlformats.org/drawingml/2006/table">
            <a:tbl>
              <a:tblPr firstRow="1" firstCol="1" bandRow="1">
                <a:tableStyleId>{5C22544A-7EE6-4342-B048-85BDC9FD1C3A}</a:tableStyleId>
              </a:tblPr>
              <a:tblGrid>
                <a:gridCol w="5203581"/>
                <a:gridCol w="2873619"/>
              </a:tblGrid>
              <a:tr h="391936">
                <a:tc>
                  <a:txBody>
                    <a:bodyPr/>
                    <a:lstStyle/>
                    <a:p>
                      <a:pPr marL="0" marR="0">
                        <a:lnSpc>
                          <a:spcPct val="115000"/>
                        </a:lnSpc>
                        <a:spcBef>
                          <a:spcPts val="0"/>
                        </a:spcBef>
                        <a:spcAft>
                          <a:spcPts val="0"/>
                        </a:spcAft>
                      </a:pPr>
                      <a:r>
                        <a:rPr lang="en-US" sz="2400" dirty="0">
                          <a:effectLst/>
                        </a:rPr>
                        <a:t>GREAT MEMOIRS INCLUDE:</a:t>
                      </a:r>
                      <a:endParaRPr lang="en-US" sz="2000" dirty="0">
                        <a:effectLst/>
                        <a:latin typeface="Calibri"/>
                        <a:ea typeface="Calibri"/>
                        <a:cs typeface="Times New Roman"/>
                      </a:endParaRPr>
                    </a:p>
                  </a:txBody>
                  <a:tcPr marL="36143" marR="36143" marT="0" marB="0"/>
                </a:tc>
                <a:tc>
                  <a:txBody>
                    <a:bodyPr/>
                    <a:lstStyle/>
                    <a:p>
                      <a:pPr marL="0" marR="0">
                        <a:lnSpc>
                          <a:spcPct val="115000"/>
                        </a:lnSpc>
                        <a:spcBef>
                          <a:spcPts val="0"/>
                        </a:spcBef>
                        <a:spcAft>
                          <a:spcPts val="0"/>
                        </a:spcAft>
                      </a:pPr>
                      <a:r>
                        <a:rPr lang="en-US" sz="2000" dirty="0" smtClean="0">
                          <a:effectLst/>
                        </a:rPr>
                        <a:t>FOR</a:t>
                      </a:r>
                      <a:r>
                        <a:rPr lang="en-US" sz="2000" baseline="0" dirty="0" smtClean="0">
                          <a:effectLst/>
                        </a:rPr>
                        <a:t> MY MEMOIR</a:t>
                      </a:r>
                      <a:r>
                        <a:rPr lang="en-US" sz="2000" dirty="0" smtClean="0">
                          <a:effectLst/>
                        </a:rPr>
                        <a:t>:</a:t>
                      </a:r>
                      <a:endParaRPr lang="en-US" sz="1800" dirty="0">
                        <a:effectLst/>
                        <a:latin typeface="Calibri"/>
                        <a:ea typeface="Calibri"/>
                        <a:cs typeface="Times New Roman"/>
                      </a:endParaRPr>
                    </a:p>
                  </a:txBody>
                  <a:tcPr marL="36143" marR="36143" marT="0" marB="0"/>
                </a:tc>
              </a:tr>
              <a:tr h="1257461">
                <a:tc>
                  <a:txBody>
                    <a:bodyPr/>
                    <a:lstStyle/>
                    <a:p>
                      <a:pPr marL="0" marR="0">
                        <a:lnSpc>
                          <a:spcPct val="115000"/>
                        </a:lnSpc>
                        <a:spcBef>
                          <a:spcPts val="0"/>
                        </a:spcBef>
                        <a:spcAft>
                          <a:spcPts val="0"/>
                        </a:spcAft>
                      </a:pPr>
                      <a:r>
                        <a:rPr lang="en-US" sz="1400" dirty="0">
                          <a:effectLst/>
                        </a:rPr>
                        <a:t>ACTION:</a:t>
                      </a:r>
                      <a:endParaRPr lang="en-US" sz="1200" dirty="0">
                        <a:effectLst/>
                      </a:endParaRPr>
                    </a:p>
                    <a:p>
                      <a:pPr marL="0" marR="0">
                        <a:lnSpc>
                          <a:spcPct val="115000"/>
                        </a:lnSpc>
                        <a:spcBef>
                          <a:spcPts val="0"/>
                        </a:spcBef>
                        <a:spcAft>
                          <a:spcPts val="0"/>
                        </a:spcAft>
                      </a:pPr>
                      <a:r>
                        <a:rPr lang="en-US" sz="1400" dirty="0">
                          <a:effectLst/>
                        </a:rPr>
                        <a:t> </a:t>
                      </a:r>
                      <a:endParaRPr lang="en-US" sz="1200" dirty="0">
                        <a:effectLst/>
                      </a:endParaRPr>
                    </a:p>
                    <a:p>
                      <a:pPr marL="0" marR="0">
                        <a:lnSpc>
                          <a:spcPct val="115000"/>
                        </a:lnSpc>
                        <a:spcBef>
                          <a:spcPts val="0"/>
                        </a:spcBef>
                        <a:spcAft>
                          <a:spcPts val="0"/>
                        </a:spcAft>
                      </a:pPr>
                      <a:r>
                        <a:rPr lang="en-US" sz="1400" dirty="0">
                          <a:effectLst/>
                        </a:rPr>
                        <a:t>I shivered with anticipation as Miss Charlotte, the crusty, old, and senile librarian pulled out my favorite children’s book, Corduroy. </a:t>
                      </a:r>
                      <a:endParaRPr lang="en-US" sz="1200" dirty="0">
                        <a:effectLst/>
                      </a:endParaRPr>
                    </a:p>
                    <a:p>
                      <a:pPr marL="0" marR="0">
                        <a:lnSpc>
                          <a:spcPct val="115000"/>
                        </a:lnSpc>
                        <a:spcBef>
                          <a:spcPts val="0"/>
                        </a:spcBef>
                        <a:spcAft>
                          <a:spcPts val="0"/>
                        </a:spcAft>
                      </a:pPr>
                      <a:r>
                        <a:rPr lang="en-US" sz="700" dirty="0">
                          <a:effectLst/>
                        </a:rPr>
                        <a:t> </a:t>
                      </a:r>
                      <a:endParaRPr lang="en-US" sz="600" dirty="0">
                        <a:effectLst/>
                        <a:latin typeface="Calibri"/>
                        <a:ea typeface="Calibri"/>
                        <a:cs typeface="Times New Roman"/>
                      </a:endParaRPr>
                    </a:p>
                  </a:txBody>
                  <a:tcPr marL="36143" marR="36143" marT="0" marB="0"/>
                </a:tc>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6143" marR="36143" marT="0" marB="0"/>
                </a:tc>
              </a:tr>
              <a:tr h="1342480">
                <a:tc>
                  <a:txBody>
                    <a:bodyPr/>
                    <a:lstStyle/>
                    <a:p>
                      <a:pPr marL="0" marR="0">
                        <a:lnSpc>
                          <a:spcPct val="115000"/>
                        </a:lnSpc>
                        <a:spcBef>
                          <a:spcPts val="0"/>
                        </a:spcBef>
                        <a:spcAft>
                          <a:spcPts val="0"/>
                        </a:spcAft>
                      </a:pPr>
                      <a:r>
                        <a:rPr lang="en-US" sz="1400" dirty="0">
                          <a:effectLst/>
                        </a:rPr>
                        <a:t>DIALOGUE:</a:t>
                      </a:r>
                      <a:endParaRPr lang="en-US" sz="1200" dirty="0">
                        <a:effectLst/>
                      </a:endParaRPr>
                    </a:p>
                    <a:p>
                      <a:pPr marL="0" marR="0">
                        <a:lnSpc>
                          <a:spcPct val="115000"/>
                        </a:lnSpc>
                        <a:spcBef>
                          <a:spcPts val="0"/>
                        </a:spcBef>
                        <a:spcAft>
                          <a:spcPts val="0"/>
                        </a:spcAft>
                      </a:pPr>
                      <a:r>
                        <a:rPr lang="en-US" sz="1400" dirty="0">
                          <a:effectLst/>
                        </a:rPr>
                        <a:t> </a:t>
                      </a:r>
                      <a:endParaRPr lang="en-US" sz="1200" dirty="0">
                        <a:effectLst/>
                      </a:endParaRPr>
                    </a:p>
                    <a:p>
                      <a:pPr marL="0" marR="0">
                        <a:lnSpc>
                          <a:spcPct val="115000"/>
                        </a:lnSpc>
                        <a:spcBef>
                          <a:spcPts val="0"/>
                        </a:spcBef>
                        <a:spcAft>
                          <a:spcPts val="0"/>
                        </a:spcAft>
                      </a:pPr>
                      <a:r>
                        <a:rPr lang="en-US" sz="1400" dirty="0">
                          <a:effectLst/>
                        </a:rPr>
                        <a:t>“Miss Charlotte, you said it wrong! I remember its Corduroy’s buttons, NOT his buttons. That’s wrong!” I </a:t>
                      </a:r>
                      <a:r>
                        <a:rPr lang="en-US" sz="1400" dirty="0" smtClean="0">
                          <a:effectLst/>
                        </a:rPr>
                        <a:t>shrieked </a:t>
                      </a:r>
                      <a:r>
                        <a:rPr lang="en-US" sz="1400" dirty="0">
                          <a:effectLst/>
                        </a:rPr>
                        <a:t>at the poor, terrified librarian</a:t>
                      </a:r>
                      <a:r>
                        <a:rPr lang="en-US" sz="1400" dirty="0" smtClean="0">
                          <a:effectLst/>
                        </a:rPr>
                        <a:t>.</a:t>
                      </a:r>
                      <a:endParaRPr lang="en-US" sz="1200" dirty="0">
                        <a:effectLst/>
                      </a:endParaRPr>
                    </a:p>
                  </a:txBody>
                  <a:tcPr marL="36143" marR="36143" marT="0" marB="0"/>
                </a:tc>
                <a:tc>
                  <a:txBody>
                    <a:bodyPr/>
                    <a:lstStyle/>
                    <a:p>
                      <a:pPr marL="0" marR="0">
                        <a:lnSpc>
                          <a:spcPct val="115000"/>
                        </a:lnSpc>
                        <a:spcBef>
                          <a:spcPts val="0"/>
                        </a:spcBef>
                        <a:spcAft>
                          <a:spcPts val="0"/>
                        </a:spcAft>
                      </a:pPr>
                      <a:r>
                        <a:rPr lang="en-US" sz="700" dirty="0">
                          <a:effectLst/>
                        </a:rPr>
                        <a:t> </a:t>
                      </a:r>
                      <a:endParaRPr lang="en-US" sz="600" dirty="0">
                        <a:effectLst/>
                        <a:latin typeface="Calibri"/>
                        <a:ea typeface="Calibri"/>
                        <a:cs typeface="Times New Roman"/>
                      </a:endParaRPr>
                    </a:p>
                  </a:txBody>
                  <a:tcPr marL="36143" marR="36143" marT="0" marB="0"/>
                </a:tc>
              </a:tr>
              <a:tr h="1342480">
                <a:tc>
                  <a:txBody>
                    <a:bodyPr/>
                    <a:lstStyle/>
                    <a:p>
                      <a:pPr marL="0" marR="0">
                        <a:lnSpc>
                          <a:spcPct val="115000"/>
                        </a:lnSpc>
                        <a:spcBef>
                          <a:spcPts val="0"/>
                        </a:spcBef>
                        <a:spcAft>
                          <a:spcPts val="0"/>
                        </a:spcAft>
                      </a:pPr>
                      <a:r>
                        <a:rPr lang="en-US" sz="1400" dirty="0">
                          <a:effectLst/>
                        </a:rPr>
                        <a:t>A THOUGHT, QUESTION, or FEELING:</a:t>
                      </a:r>
                      <a:endParaRPr lang="en-US" sz="1200" dirty="0">
                        <a:effectLst/>
                      </a:endParaRPr>
                    </a:p>
                    <a:p>
                      <a:pPr marL="0" marR="0">
                        <a:lnSpc>
                          <a:spcPct val="115000"/>
                        </a:lnSpc>
                        <a:spcBef>
                          <a:spcPts val="0"/>
                        </a:spcBef>
                        <a:spcAft>
                          <a:spcPts val="0"/>
                        </a:spcAft>
                      </a:pPr>
                      <a:r>
                        <a:rPr lang="en-US" sz="1400" dirty="0">
                          <a:effectLst/>
                        </a:rPr>
                        <a:t> </a:t>
                      </a:r>
                      <a:endParaRPr lang="en-US" sz="1200" dirty="0">
                        <a:effectLst/>
                      </a:endParaRPr>
                    </a:p>
                    <a:p>
                      <a:pPr marL="0" marR="0">
                        <a:lnSpc>
                          <a:spcPct val="115000"/>
                        </a:lnSpc>
                        <a:spcBef>
                          <a:spcPts val="0"/>
                        </a:spcBef>
                        <a:spcAft>
                          <a:spcPts val="0"/>
                        </a:spcAft>
                      </a:pPr>
                      <a:r>
                        <a:rPr lang="en-US" sz="1400" dirty="0">
                          <a:effectLst/>
                        </a:rPr>
                        <a:t>As I felt the heat from my mother’s rage make its way over to me, I knew my cover as an expert four-year-old reader was over. I wondered what else could possibly go wrong.</a:t>
                      </a:r>
                      <a:endParaRPr lang="en-US" sz="1200" dirty="0">
                        <a:effectLst/>
                      </a:endParaRPr>
                    </a:p>
                    <a:p>
                      <a:pPr marL="0" marR="0">
                        <a:lnSpc>
                          <a:spcPct val="115000"/>
                        </a:lnSpc>
                        <a:spcBef>
                          <a:spcPts val="0"/>
                        </a:spcBef>
                        <a:spcAft>
                          <a:spcPts val="0"/>
                        </a:spcAft>
                      </a:pPr>
                      <a:endParaRPr lang="en-US" sz="1200" dirty="0">
                        <a:effectLst/>
                        <a:latin typeface="Calibri"/>
                        <a:ea typeface="Calibri"/>
                        <a:cs typeface="Times New Roman"/>
                      </a:endParaRPr>
                    </a:p>
                  </a:txBody>
                  <a:tcPr marL="36143" marR="36143" marT="0" marB="0"/>
                </a:tc>
                <a:tc>
                  <a:txBody>
                    <a:bodyPr/>
                    <a:lstStyle/>
                    <a:p>
                      <a:pPr marL="0" marR="0">
                        <a:lnSpc>
                          <a:spcPct val="115000"/>
                        </a:lnSpc>
                        <a:spcBef>
                          <a:spcPts val="0"/>
                        </a:spcBef>
                        <a:spcAft>
                          <a:spcPts val="0"/>
                        </a:spcAft>
                      </a:pPr>
                      <a:r>
                        <a:rPr lang="en-US" sz="700">
                          <a:effectLst/>
                        </a:rPr>
                        <a:t> </a:t>
                      </a:r>
                      <a:endParaRPr lang="en-US" sz="600">
                        <a:effectLst/>
                        <a:latin typeface="Calibri"/>
                        <a:ea typeface="Calibri"/>
                        <a:cs typeface="Times New Roman"/>
                      </a:endParaRPr>
                    </a:p>
                  </a:txBody>
                  <a:tcPr marL="36143" marR="36143" marT="0" marB="0"/>
                </a:tc>
              </a:tr>
              <a:tr h="1829034">
                <a:tc>
                  <a:txBody>
                    <a:bodyPr/>
                    <a:lstStyle/>
                    <a:p>
                      <a:pPr marL="0" marR="0">
                        <a:lnSpc>
                          <a:spcPct val="115000"/>
                        </a:lnSpc>
                        <a:spcBef>
                          <a:spcPts val="0"/>
                        </a:spcBef>
                        <a:spcAft>
                          <a:spcPts val="0"/>
                        </a:spcAft>
                      </a:pPr>
                      <a:r>
                        <a:rPr lang="en-US" sz="1400" dirty="0" smtClean="0">
                          <a:effectLst/>
                        </a:rPr>
                        <a:t>IMAGERY</a:t>
                      </a:r>
                      <a:r>
                        <a:rPr lang="en-US" sz="1400" baseline="0" dirty="0" smtClean="0">
                          <a:effectLst/>
                        </a:rPr>
                        <a:t> and FIGURATIVE LANGUAGE</a:t>
                      </a:r>
                      <a:r>
                        <a:rPr lang="en-US" sz="1400" dirty="0" smtClean="0">
                          <a:effectLst/>
                        </a:rPr>
                        <a:t>:</a:t>
                      </a:r>
                      <a:endParaRPr lang="en-US" sz="1200" dirty="0">
                        <a:effectLst/>
                      </a:endParaRPr>
                    </a:p>
                    <a:p>
                      <a:pPr marL="0" marR="0">
                        <a:lnSpc>
                          <a:spcPct val="115000"/>
                        </a:lnSpc>
                        <a:spcBef>
                          <a:spcPts val="0"/>
                        </a:spcBef>
                        <a:spcAft>
                          <a:spcPts val="0"/>
                        </a:spcAft>
                      </a:pPr>
                      <a:r>
                        <a:rPr lang="en-US" sz="1400" dirty="0">
                          <a:effectLst/>
                        </a:rPr>
                        <a:t> </a:t>
                      </a:r>
                      <a:endParaRPr lang="en-US" sz="1200" dirty="0">
                        <a:effectLst/>
                      </a:endParaRPr>
                    </a:p>
                    <a:p>
                      <a:pPr marL="0" marR="0">
                        <a:lnSpc>
                          <a:spcPct val="115000"/>
                        </a:lnSpc>
                        <a:spcBef>
                          <a:spcPts val="0"/>
                        </a:spcBef>
                        <a:spcAft>
                          <a:spcPts val="0"/>
                        </a:spcAft>
                      </a:pPr>
                      <a:r>
                        <a:rPr lang="en-US" sz="1400" dirty="0">
                          <a:effectLst/>
                        </a:rPr>
                        <a:t>Clash! You could hear a pin drop on the carpeted, rainbow carpet. All eyes were on me, I could feel my tear ducts welling up.</a:t>
                      </a:r>
                      <a:endParaRPr lang="en-US" sz="1200" dirty="0">
                        <a:effectLst/>
                      </a:endParaRPr>
                    </a:p>
                    <a:p>
                      <a:pPr marL="0" marR="0">
                        <a:lnSpc>
                          <a:spcPct val="115000"/>
                        </a:lnSpc>
                        <a:spcBef>
                          <a:spcPts val="0"/>
                        </a:spcBef>
                        <a:spcAft>
                          <a:spcPts val="0"/>
                        </a:spcAft>
                      </a:pPr>
                      <a:r>
                        <a:rPr lang="en-US" sz="1400" dirty="0">
                          <a:effectLst/>
                        </a:rPr>
                        <a:t> </a:t>
                      </a:r>
                      <a:endParaRPr lang="en-US" sz="1200" dirty="0">
                        <a:effectLst/>
                      </a:endParaRPr>
                    </a:p>
                    <a:p>
                      <a:pPr marL="0" marR="0">
                        <a:lnSpc>
                          <a:spcPct val="115000"/>
                        </a:lnSpc>
                        <a:spcBef>
                          <a:spcPts val="0"/>
                        </a:spcBef>
                        <a:spcAft>
                          <a:spcPts val="0"/>
                        </a:spcAft>
                      </a:pPr>
                      <a:r>
                        <a:rPr lang="en-US" sz="1400" dirty="0">
                          <a:effectLst/>
                        </a:rPr>
                        <a:t> </a:t>
                      </a:r>
                      <a:endParaRPr lang="en-US" sz="1200" dirty="0">
                        <a:effectLst/>
                      </a:endParaRPr>
                    </a:p>
                    <a:p>
                      <a:pPr marL="0" marR="0">
                        <a:lnSpc>
                          <a:spcPct val="115000"/>
                        </a:lnSpc>
                        <a:spcBef>
                          <a:spcPts val="0"/>
                        </a:spcBef>
                        <a:spcAft>
                          <a:spcPts val="0"/>
                        </a:spcAft>
                      </a:pPr>
                      <a:r>
                        <a:rPr lang="en-US" sz="1400" dirty="0">
                          <a:effectLst/>
                        </a:rPr>
                        <a:t> </a:t>
                      </a:r>
                      <a:endParaRPr lang="en-US" sz="1200" dirty="0">
                        <a:effectLst/>
                        <a:latin typeface="Calibri"/>
                        <a:ea typeface="Calibri"/>
                        <a:cs typeface="Times New Roman"/>
                      </a:endParaRPr>
                    </a:p>
                  </a:txBody>
                  <a:tcPr marL="36143" marR="36143" marT="0" marB="0"/>
                </a:tc>
                <a:tc>
                  <a:txBody>
                    <a:bodyPr/>
                    <a:lstStyle/>
                    <a:p>
                      <a:pPr marL="0" marR="0">
                        <a:lnSpc>
                          <a:spcPct val="115000"/>
                        </a:lnSpc>
                        <a:spcBef>
                          <a:spcPts val="0"/>
                        </a:spcBef>
                        <a:spcAft>
                          <a:spcPts val="0"/>
                        </a:spcAft>
                      </a:pPr>
                      <a:r>
                        <a:rPr lang="en-US" sz="700" dirty="0">
                          <a:effectLst/>
                        </a:rPr>
                        <a:t> </a:t>
                      </a:r>
                      <a:endParaRPr lang="en-US" sz="600" dirty="0">
                        <a:effectLst/>
                        <a:latin typeface="Calibri"/>
                        <a:ea typeface="Calibri"/>
                        <a:cs typeface="Times New Roman"/>
                      </a:endParaRPr>
                    </a:p>
                  </a:txBody>
                  <a:tcPr marL="36143" marR="36143" marT="0" marB="0"/>
                </a:tc>
              </a:tr>
            </a:tbl>
          </a:graphicData>
        </a:graphic>
      </p:graphicFrame>
    </p:spTree>
    <p:extLst>
      <p:ext uri="{BB962C8B-B14F-4D97-AF65-F5344CB8AC3E}">
        <p14:creationId xmlns:p14="http://schemas.microsoft.com/office/powerpoint/2010/main" xmlns="" val="835923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Memoir Modeling</a:t>
            </a:r>
            <a:endParaRPr lang="en-US" dirty="0"/>
          </a:p>
        </p:txBody>
      </p:sp>
      <p:sp>
        <p:nvSpPr>
          <p:cNvPr id="3" name="Content Placeholder 2"/>
          <p:cNvSpPr>
            <a:spLocks noGrp="1"/>
          </p:cNvSpPr>
          <p:nvPr>
            <p:ph idx="1"/>
          </p:nvPr>
        </p:nvSpPr>
        <p:spPr/>
        <p:txBody>
          <a:bodyPr/>
          <a:lstStyle/>
          <a:p>
            <a:r>
              <a:rPr lang="en-US" dirty="0" smtClean="0"/>
              <a:t>Memoirs capture a moment in time and incorporate strong diction, imagery, and a writer’s presence to make the experience relatable for the audience. </a:t>
            </a:r>
          </a:p>
          <a:p>
            <a:r>
              <a:rPr lang="en-US" dirty="0" smtClean="0"/>
              <a:t>In addition to Allie </a:t>
            </a:r>
            <a:r>
              <a:rPr lang="en-US" dirty="0" err="1" smtClean="0"/>
              <a:t>Brosh’s</a:t>
            </a:r>
            <a:r>
              <a:rPr lang="en-US" dirty="0" smtClean="0"/>
              <a:t> </a:t>
            </a:r>
            <a:r>
              <a:rPr lang="en-US" i="1" dirty="0" smtClean="0"/>
              <a:t>Hyperbole and a Half</a:t>
            </a:r>
            <a:r>
              <a:rPr lang="en-US" dirty="0" smtClean="0"/>
              <a:t>, it would be ideal for a teacher to use an example of a more conventional memoir for students to model their writing.</a:t>
            </a:r>
          </a:p>
          <a:p>
            <a:endParaRPr lang="en-US" dirty="0"/>
          </a:p>
        </p:txBody>
      </p:sp>
    </p:spTree>
    <p:extLst>
      <p:ext uri="{BB962C8B-B14F-4D97-AF65-F5344CB8AC3E}">
        <p14:creationId xmlns:p14="http://schemas.microsoft.com/office/powerpoint/2010/main" xmlns="" val="3765208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noAutofit/>
          </a:bodyPr>
          <a:lstStyle/>
          <a:p>
            <a:r>
              <a:rPr lang="en-US" sz="3200" dirty="0" smtClean="0"/>
              <a:t>Sample of a Memoir</a:t>
            </a:r>
            <a:endParaRPr lang="en-US" sz="3200" dirty="0"/>
          </a:p>
        </p:txBody>
      </p:sp>
      <p:sp>
        <p:nvSpPr>
          <p:cNvPr id="3" name="Content Placeholder 2"/>
          <p:cNvSpPr>
            <a:spLocks noGrp="1"/>
          </p:cNvSpPr>
          <p:nvPr>
            <p:ph idx="1"/>
          </p:nvPr>
        </p:nvSpPr>
        <p:spPr>
          <a:xfrm>
            <a:off x="457200" y="609600"/>
            <a:ext cx="8229600" cy="5516563"/>
          </a:xfrm>
        </p:spPr>
        <p:txBody>
          <a:bodyPr>
            <a:noAutofit/>
          </a:bodyPr>
          <a:lstStyle/>
          <a:p>
            <a:pPr marL="0" indent="0">
              <a:buNone/>
            </a:pPr>
            <a:r>
              <a:rPr lang="en-US" sz="1200" dirty="0" smtClean="0"/>
              <a:t>	Growing </a:t>
            </a:r>
            <a:r>
              <a:rPr lang="en-US" sz="1200" dirty="0"/>
              <a:t>up as a gangly, awkward, bookworm had its severe disadvantages. Of course, my outlook on life when I was in 5</a:t>
            </a:r>
            <a:r>
              <a:rPr lang="en-US" sz="1200" baseline="30000" dirty="0"/>
              <a:t>th</a:t>
            </a:r>
            <a:r>
              <a:rPr lang="en-US" sz="1200" dirty="0"/>
              <a:t> grade toward those who chose to give me a hard time went something like: “Who will be laughing when I’m your boss someday?” Sadly, those girls probably wouldn’t make it into the work force because they’d be some trophy wife to a successful banker or attorney, so there went my argument. I was forced to suffer through each day of 5</a:t>
            </a:r>
            <a:r>
              <a:rPr lang="en-US" sz="1200" baseline="30000" dirty="0"/>
              <a:t>th</a:t>
            </a:r>
            <a:r>
              <a:rPr lang="en-US" sz="1200" dirty="0"/>
              <a:t> grade because I had a gap tooth, I wasn’t wearing grey New Balance tennis shoes at P.E., and I wasn’t a part of the in crowd. Despite my abhorrence toward school, there was one bright spot in my day. Brady was my obvious crush—I wasn’t too good at masking it. I couldn’t speak clearly around him and there was that time where my language arts teacher intercepted a note meant for him and read it to the entire class. But that news had mulled over since the latest gossip involved a guy peeing his pants in gym, so I was definitely off the hook. </a:t>
            </a:r>
          </a:p>
          <a:p>
            <a:pPr marL="0" indent="0">
              <a:buNone/>
            </a:pPr>
            <a:r>
              <a:rPr lang="en-US" sz="1200" dirty="0" smtClean="0"/>
              <a:t>	At </a:t>
            </a:r>
            <a:r>
              <a:rPr lang="en-US" sz="1200" dirty="0" err="1"/>
              <a:t>Brookstone</a:t>
            </a:r>
            <a:r>
              <a:rPr lang="en-US" sz="1200" dirty="0"/>
              <a:t> Middle School, status was the money carried in your designer bag, the car your mom picked you up in after school, and the clothes on your body. Thankfully, we were all resigned to eating lunch in the cafeteria with our grade-level, so I didn’t sit alone—there were people maybe five or six seats away from me. I was within earshot of the incessant jokes, the hurtful jeers at my lack of style or my obvious preparation for a flood because my jeans weren’t long enough, and my pain was constant. </a:t>
            </a:r>
          </a:p>
          <a:p>
            <a:pPr marL="0" indent="0">
              <a:buNone/>
            </a:pPr>
            <a:r>
              <a:rPr lang="en-US" sz="1200" dirty="0" smtClean="0"/>
              <a:t>	On </a:t>
            </a:r>
            <a:r>
              <a:rPr lang="en-US" sz="1200" dirty="0"/>
              <a:t>March 6</a:t>
            </a:r>
            <a:r>
              <a:rPr lang="en-US" sz="1200" baseline="30000" dirty="0"/>
              <a:t>th</a:t>
            </a:r>
            <a:r>
              <a:rPr lang="en-US" sz="1200" dirty="0"/>
              <a:t>, lunchtime had been rather bland—it was Taco Tuesday. You get your choice of a soft or hard taco with beef or chicken. When you go put your tray down at your designated seat—you could go get your drink and whatever you wanted to accompany your lunch (lettuce, cheese, or salsa). This was designed in hopes of eliminating messes by carrying too much, we were middle </a:t>
            </a:r>
            <a:r>
              <a:rPr lang="en-US" sz="1200" dirty="0" err="1"/>
              <a:t>schoolers</a:t>
            </a:r>
            <a:r>
              <a:rPr lang="en-US" sz="1200" dirty="0"/>
              <a:t> after all—awkward in design. When I returned to my lonesome tray with my generous helping of sour cream, shredded lettuce, and cheese, I hear the snorting sound of suppressed laughter coming from about ten seats away from me. Assuming it was my faded t-shirt or last year’s style, I just went about my business. I was pretty good about hiding any anger or hurt while I was at school. After about halfway through my lunch, the snorts turn to snickers and finally into hoots and all out laughter. Tears are welling up in my eyes and I say to myself, “Hold it in, Megan. You’re better than this.” But as a pot of boiling water, the irritation and hurt bubbled over and I finally yelled at them: “What in the hell are you laughing at!?” The leader of the pack of well-dressed, rich girls boldly confessed that while I was getting my side dishes and milk, they had taken turns spitting into the tortilla that I had just finished eating. She finishes her explanation with an accusation of “loving to swap spit with other girls…can’t wait to hear what Brady will think.” Brady?! Really? Wasn’t it already painful enough that he knew I liked him, but now he was going to be told that I had “swapped spit” with a bunch of girls?! I couldn’t hold back my tears—I ran out of the cafeteria crying so hard I could barely see. I knew I couldn’t tell—because that was a death sentence I wasn’t ready to face. To this day I still never told my mom or dad in fear of what they would have done. It would have been even more embarrassing to watch my dad tear through my school in rage looking for the accused perpetrator of my discontent. I’m not sure if he would have beat the girls up or have gone to their houses looking for their parents to tell them what hell-sent brats and spawns of Satan their children were. To this day, I’ll never forget the awful things that happened to me in 5</a:t>
            </a:r>
            <a:r>
              <a:rPr lang="en-US" sz="1200" baseline="30000" dirty="0"/>
              <a:t>th</a:t>
            </a:r>
            <a:r>
              <a:rPr lang="en-US" sz="1200" dirty="0"/>
              <a:t> grade and have gone out of my way to not make fun of people because no one deserves to feel the way I felt that day. </a:t>
            </a:r>
          </a:p>
          <a:p>
            <a:endParaRPr lang="en-US" sz="1200" dirty="0"/>
          </a:p>
        </p:txBody>
      </p:sp>
    </p:spTree>
    <p:extLst>
      <p:ext uri="{BB962C8B-B14F-4D97-AF65-F5344CB8AC3E}">
        <p14:creationId xmlns:p14="http://schemas.microsoft.com/office/powerpoint/2010/main" xmlns="" val="309112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Acclaim for </a:t>
            </a:r>
            <a:r>
              <a:rPr lang="en-US" i="1" dirty="0" smtClean="0"/>
              <a:t>Hyperbole and a Half</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i="1" dirty="0" smtClean="0"/>
              <a:t>Hyperbole and a Half</a:t>
            </a:r>
            <a:r>
              <a:rPr lang="en-US" dirty="0" smtClean="0"/>
              <a:t> began life as Allie </a:t>
            </a:r>
            <a:r>
              <a:rPr lang="en-US" dirty="0" err="1" smtClean="0"/>
              <a:t>Brosh's</a:t>
            </a:r>
            <a:r>
              <a:rPr lang="en-US" dirty="0" smtClean="0"/>
              <a:t> blog, full of crude sketches and absurdist rants about spelling, dogs, cake and the pressures of adulthood. But there's a serious side as well, in heartfelt, unsparing stories about her struggle with depression</a:t>
            </a:r>
            <a:endParaRPr lang="en-US" dirty="0"/>
          </a:p>
        </p:txBody>
      </p:sp>
      <p:sp>
        <p:nvSpPr>
          <p:cNvPr id="4" name="Content Placeholder 3"/>
          <p:cNvSpPr>
            <a:spLocks noGrp="1"/>
          </p:cNvSpPr>
          <p:nvPr>
            <p:ph sz="half" idx="2"/>
          </p:nvPr>
        </p:nvSpPr>
        <p:spPr/>
        <p:txBody>
          <a:bodyPr>
            <a:normAutofit fontScale="92500"/>
          </a:bodyPr>
          <a:lstStyle/>
          <a:p>
            <a:r>
              <a:rPr lang="en-US" dirty="0" smtClean="0"/>
              <a:t>NY Times Bestseller</a:t>
            </a:r>
          </a:p>
          <a:p>
            <a:r>
              <a:rPr lang="en-US" dirty="0" smtClean="0"/>
              <a:t>Barnes and Noble Bestseller</a:t>
            </a:r>
          </a:p>
          <a:p>
            <a:r>
              <a:rPr lang="en-US" dirty="0" smtClean="0"/>
              <a:t>NPR Nonfiction Bestseller</a:t>
            </a:r>
          </a:p>
          <a:p>
            <a:endParaRPr lang="en-US" dirty="0"/>
          </a:p>
          <a:p>
            <a:endParaRPr lang="en-US" dirty="0" smtClean="0"/>
          </a:p>
          <a:p>
            <a:pPr marL="0" indent="0">
              <a:buNone/>
            </a:pPr>
            <a:r>
              <a:rPr lang="en-US" dirty="0" smtClean="0"/>
              <a:t>http://www.nytimes.com/video/books/100000002552956/hyperbole-and-a-book.html</a:t>
            </a:r>
          </a:p>
          <a:p>
            <a:endParaRPr lang="en-US" dirty="0"/>
          </a:p>
        </p:txBody>
      </p:sp>
    </p:spTree>
    <p:extLst>
      <p:ext uri="{BB962C8B-B14F-4D97-AF65-F5344CB8AC3E}">
        <p14:creationId xmlns:p14="http://schemas.microsoft.com/office/powerpoint/2010/main" xmlns="" val="204881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As educators, we need to realize…</a:t>
            </a:r>
            <a:endParaRPr lang="en-US" dirty="0"/>
          </a:p>
        </p:txBody>
      </p:sp>
      <p:sp>
        <p:nvSpPr>
          <p:cNvPr id="11" name="Content Placeholder 10"/>
          <p:cNvSpPr>
            <a:spLocks noGrp="1"/>
          </p:cNvSpPr>
          <p:nvPr>
            <p:ph idx="1"/>
          </p:nvPr>
        </p:nvSpPr>
        <p:spPr>
          <a:xfrm>
            <a:off x="450937" y="1252603"/>
            <a:ext cx="8235863" cy="5461347"/>
          </a:xfrm>
        </p:spPr>
        <p:txBody>
          <a:bodyPr>
            <a:normAutofit fontScale="92500" lnSpcReduction="20000"/>
          </a:bodyPr>
          <a:lstStyle/>
          <a:p>
            <a:r>
              <a:rPr lang="en-US" dirty="0" smtClean="0"/>
              <a:t>That technology has made other forms of media possible and we need not discourage students from holding graphic novels, blogs, and alternate forms of literature as </a:t>
            </a:r>
            <a:r>
              <a:rPr lang="en-US" i="1" dirty="0" smtClean="0"/>
              <a:t>less</a:t>
            </a:r>
            <a:r>
              <a:rPr lang="en-US" dirty="0" smtClean="0"/>
              <a:t> than a regular ole’ book. </a:t>
            </a:r>
          </a:p>
          <a:p>
            <a:r>
              <a:rPr lang="en-US" dirty="0" smtClean="0"/>
              <a:t>That valuable lessons (and yes, the a lot/</a:t>
            </a:r>
            <a:r>
              <a:rPr lang="en-US" dirty="0" err="1" smtClean="0"/>
              <a:t>alot</a:t>
            </a:r>
            <a:r>
              <a:rPr lang="en-US" dirty="0" smtClean="0"/>
              <a:t> discrepancy is a valuable lesson in the eyes of an English teacher) can be found in unique ways</a:t>
            </a:r>
          </a:p>
          <a:p>
            <a:r>
              <a:rPr lang="en-US" dirty="0" smtClean="0"/>
              <a:t>Today’s adolescents are different from us when we in school—and that’s not an excuse for their behavior or general weirdness—but a challenge for teachers to foster their curiosity, and use the things that interest them to inspire students to perform in your classroom.</a:t>
            </a:r>
            <a:endParaRPr lang="en-US" dirty="0"/>
          </a:p>
        </p:txBody>
      </p:sp>
    </p:spTree>
    <p:extLst>
      <p:ext uri="{BB962C8B-B14F-4D97-AF65-F5344CB8AC3E}">
        <p14:creationId xmlns:p14="http://schemas.microsoft.com/office/powerpoint/2010/main" xmlns="" val="194770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www.metro.us/wp-content/uploads/2013/10/Bros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6213"/>
            <a:ext cx="8991600" cy="6757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84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229600" cy="1143000"/>
          </a:xfrm>
        </p:spPr>
        <p:txBody>
          <a:bodyPr>
            <a:normAutofit/>
          </a:bodyPr>
          <a:lstStyle/>
          <a:p>
            <a:r>
              <a:rPr lang="en-US" sz="1800" b="1" u="sng" dirty="0" smtClean="0">
                <a:solidFill>
                  <a:srgbClr val="FF0000"/>
                </a:solidFill>
                <a:effectLst>
                  <a:outerShdw blurRad="38100" dist="38100" dir="2700000" algn="tl">
                    <a:srgbClr val="000000">
                      <a:alpha val="43137"/>
                    </a:srgbClr>
                  </a:outerShdw>
                </a:effectLst>
              </a:rPr>
              <a:t>Universal Theme: Never Give Up!</a:t>
            </a:r>
            <a:endParaRPr lang="en-US" sz="1800" b="1" u="sng" dirty="0">
              <a:solidFill>
                <a:srgbClr val="FF0000"/>
              </a:solidFill>
              <a:effectLst>
                <a:outerShdw blurRad="38100" dist="38100" dir="2700000" algn="tl">
                  <a:srgbClr val="000000">
                    <a:alpha val="43137"/>
                  </a:srgbClr>
                </a:outerShdw>
              </a:effectLst>
            </a:endParaRPr>
          </a:p>
        </p:txBody>
      </p:sp>
      <p:sp>
        <p:nvSpPr>
          <p:cNvPr id="6" name="AutoShape 2" descr="data:image/jpeg;base64,/9j/4AAQSkZJRgABAQAAAQABAAD/2wCEAAkGBxMTEhQUExQWFhQWGBgZGBcYGBocFxwbIBoaGh4cHxodHiggHBwmHhcZIjEiJSkrLi4uHR8zODMtNyguLisBCgoKDg0OGxAQGzQmICUsLC00NDQvNC4sMjQ0LiwsNiw0LCwsLCwsLTQsLCwsMjctLy00NCwsLCw0LCw0LCwvLP/AABEIAMIBAwMBEQACEQEDEQH/xAAcAAACAgMBAQAAAAAAAAAAAAAABgQFAgMHAQj/xABPEAACAQMCAwUDCQQGBwQLAAABAgMABBESIQUxQQYTIlFhMnGBBxQjQlKRobHBYnKS0RYkM0OC8BVTosLD4fE1c6PSNERVY3SDk7KztNT/xAAbAQEAAgMBAQAAAAAAAAAAAAAABQYCAwQBB//EAD8RAAEDAgMECAQEAwgDAQAAAAEAAgMEERIhMQVBUWEGEyJxgZGh8DKxwdEUQlLhIzNyFiQ0YpKi0vEVU4Il/9oADAMBAAIRAxEAPwDtklwoznpUZU7XpaZzmSGxbbK2t+HHnbmswwnRZxuGAI5H0I/A1Ise17Q5puCsXAtNitLlg45kHb3VCTvqafaLXNBdG8AHfY8bbste8rMWLOa9uM5QDz/Ktm1DIZ6eJhtd9z/85/K6MtYlb6mVrXmoVgJWF2AEX4Xz8l7Ze1mvEURFERREURFERREURFERREURFERREURFERREURFERREURFERREURFERREURFEWEsQbmK46yggq2YZW357x3FZNcW6LXDAV+sceVR+z9lPoXE9cSwXy3e9+Vlk9+LctM970X76ido9JtY6T/UfoD8z5LYyHe5UHFuPXUNxbIkKvDKxWWRnC6D9UAdSd9t84xWih2zUsZIZpLubo2178c2+wvXRg2sExs5dfAcefnUtLUy7VpR+CfhN+0DkfMX/fzCwADD2lnb24X39TXZsrZEdCy+ryMz9By+axfIXLdUutaKIiiIoiKIiiIoiKIiiIoiKIiiIoiKIiiIoiKIiiIoiKIiiIoiKIiiIoiKIiiKJJeb4UZqr1XSRrZ+qp2dYOROvLI3W5sOVzkvLyU6eRGT1rXt6ve6hFmluM2zyNhnx35eq9ib2lzLi89xY8QeQPrjvAFQ3EjJbQuo9klVbBbbT7OcsMk1C07IaukDCLGPXCAXuB35kab9dxWw3a7vUDtMiSoTLdrdXxA+aQ2w8McgOVcRhm6jeSQ4CgjauiiLo3WZFgi/O52pG8XsPANGq8dnqbldTtGw4qO2FI5lfHh3m3mPZ8FlKLtKmSQuTs+1Wyp2ZtGScuZUWYe8EcrDI+YWgPYBmFtijx9Yn31KUdE+nzfK555nLwH7rBzr7lsrvWKKIiiIoiKIiiIoi03t2kUbyyMFjjUszHkFAyT8AKItoNEXtERREURFERREURFERREURFERRFg74xnqcVzVNUynwY9HODb8L3t65L0NuvWcDmedZTVUUJaJHWJIA4knLRACdFlW9eIoiKIiiLFIwOQArngpIIBaJgb3BelxOq0X6ZX3GoXpNTulo8Tfym57rEe+V1shNnKrljDAqwDKeYIyD8DXz5r3N0Nl1rC3tUTOhFXPPSoGfur10r3CziSvLKfYR5bPQVYujNE6So6/8rPUkWt5G/lxWqZ1hZTJJCD7JI9Kt9TWTwy4Wwlzbai2t9LG2XNaA0EarNGJG4xXTTSySMxSMwm+hIPjksSANFlXQvEURFEXjNgZPSiLRw6+jnijmibVHIodGwRlSMg4IBGx6iiKv7Q8XiijZDPHFLJ9FEWbGJXVu7zscZIzy6URVH9JzDeWtnNIjySW+JFiDSMJwYhkhRqSMh3bUwAwCTjFETNxOzWaGWF91kR0b3MpU/gaIkfsz23kaCAmDXFGba2uJg4DLcPoQgRso1KrugY6sjVsDg0RWXBe0ty95JDPFEsRmniiKMTIO6VH1PnYhlfpjSRg5zkESvw3tpfobuSf6RbP50sqiDu4vowoiIkOSXds5UEgKc7YGSK8te1Vy9jfz6oXMKHuJYUYRPJ3WrbvGOtVdlGrkd6ImNO0EQuVsyWafSCxCHQDp1YLDwhsDVp8iKIq+Pt1baO8ZLhY2k7uJ+6ZxOfGcxCPUzLiJjkgbYPUURNFEUezvElDGNtQV3Q7EYZGKsN/IgiiKRREURFERRFFuGJ2Owzz8/jyFVfas0krhBOMEZcBfW443+FvcblbmADMaot1BO/TcevrXuy4I5JrvzLc2ne/MgPJOeQyA0GtswjyQPfkpVWdaUURFERRFFmncHAX9arFftTaTJerig3mx+K+euVgPFbmsZa5KkKNt/jVhja90QbNYkjPhz8FqOuSgzWRz4dxVIr+jMzXl1N2m8L5jlnkfNdLZhvXsdiepx+dZ0nRaZxBncAOAzPdwHqvHTDct6vjUqjBHL1qehqDH1tHTMDXRjsjcQd/f9TrqtRF7OO9ZW02oeo51u2TtL8ZGQ8We3Jw+vvQrx7MJW6pZYIoiKIo8F9E7vGkiM8eBIgYFkyMjUBuMjfeiKRRFzntkssks1tMyPAHiu1jfvNMkAXunhIiRnbRP3UnI51rnaiKt4h2cn4i8Nwtv3OoXcMuNSBwLaSK3mIkVJMhpGUZQnBzyoic5uGSzrZXHdrDdRSRySq2kkgo0UqF1znCSuV3xkLyoiZGYDmQKL0AnRK44NaJay25nVY3mebUHRWVmm75cE5HhbABPkKxxtG9bW00zjYMPkV7EnDYbp7r5xGJZAwOZwUy2jUVUthS3dR5I56RWJlYPzDzW1uz6p2kTv8ASfsiG74aFuFa5gkS5kZ5EeSMruiIVx9nCA753Jrzro/1DzWf/jKz/wBTv9J+ywi4HYPDNFDMQsyaCVuXl0g7jQsjui+mB+FZh7ToVofTTR/GwjvBUL+jFzHfT3MCwN3za0kllmxHmNEf+rqNDse7zr1KcNjkKyWhU/EeEQxm90211FboUNssCTqRdiOdXkiSHdUKGNdRwhPvoi6Lw5nEEZl2cRr3hOPa0jVnG3PNESH2O7USLBDJ81k+b3FwdU7uFbvLmdiuiIglo1aRELZXzXXgmiJ/W9iOnEiHUzIuGG7LkMo33ZdLZHMYPlRFuSQHkQcEjY53GxHvBoiyoiKItc0eoY9a4NoUX4uNsd7DECeYzBHiCsmOwm68MAyCNsfd91anbKjErJYSWFp0HwkbxbQX5d+dgvcZtYrbUosEURFERREURRbu4I2XnVZ23tiSBwp6b4zbPW3AW4n5d+W6OMHMrfCmFAqaoKb8NTMi3gZ9+p9Vrcbm602L5B95qK6OVDp6d7na4yfOxWcwsQs54zsV9ofj6V17Ro3vLain/mt/3De0+/JYscNDotoHXrUk2NocX4QHG1+PnvWN1X8f4k1vbyTJEZjENTRqwDFBuxXI3YLkhfrEYyM1sXijXfGLOUJC06lriLvERJCsrx4Lak0EPuASCvPBxyNESb2juri4ktXtLt0t5hKkGMo8d0kblUlDe2hMbKyuCQQfOiKBxDg7xO/FMmG6uO7+bQhWWcztozBIM6ZEOgjcbKS22AQRdboiouL9rrO2yJJlLD6ieJ/cQOXxxWl9RGzUqSpdkVlTmxhtxOQ9dfBJfEflUdjptbffoZNz/Av/AJjXFJtCwyHmrDB0VY0YqiTy+5+yoLzivFJ865nUHorBB7sJv99Rsm07/m8lKxUuzIPhYCeYv81DHAGY6pZSzHn1P8R/lXE+vJ0Hmug7Qa0YY22HvcFJj4DCOYLe8n9MVoNZKdMlodXzHTJbk4FCeUZPuLn9axNXINXfJYGumGrvl9l5J2VU8o5V9wb9QaDaBH5gUbtVw1cD5KJL2YA+s6+WV/6VtbXk7guhu0ydwPivLewubfxW87KfJWK5+GcH410xbRsd4R89NUZTxg94v+6s7L5Rr6A6ZgsuOjrpbHoVwPiQalIq95F73C45ejlDOMUV29xuPI3+ia7D5RLO5Ropw8GtSpJOV8QwcOu4O/MgV2x1rHa5KAq+jNVDnHZ45ZHyP0JVhwbssmLdmvJbqGDSYEJhEQKjSrfRRqXKjlqJxz511ggi4VffG+N2F4seByVLwTht2l9bd/aOIITessoeN/pppS/eMA+VQxllHM6mOQBXqwR2KnaaaB1Yomia+nAOlD87d+5jKjY6URmJPVQepoiaE7YWbQSzxzCVIQpk0bsqnkxXY4IyQeoBIzRFfURFERREURFERREURFEWAiHPHXPxrjbQU7X4wzPEXeJ3rLEVnXYsVhFEFGBXHRUENGwshGuet1k5xdqs67FioXE+KxQKWkcDCPJpG7lUALlUHiYLkZwDjI86IkOdJJr2PiFuGaxkkgjb5q/jnAHhmkCk5jjkYxsmFbAbVlV00RW/Dfk/gjNyrbxySxSQ6SVkhCbqquN1Csz6cHZWxREwjh9tD3khVFDSd87OfCJNIXWNRwhwu5GOp6mvCQBcrJjHPcGtFyeCU+P/ACmQRkpbKZ36Nyjz+bfD764pa5jfhz+SslF0ZnkGOc4Bw3/Ye8km8S43xK7yHcxofqr4F9xx4iPQ5qKm2lfIu8lYaei2bR5tFzxOZ+w8LKFa9nVG8jZ9BsPv51HPrSfhC6JNok5MFle8N4Znwwx588D8z/M1zhssxvr8h9Ao2oqrdqV3vu+yvl7N6QDLPHH6c/xyBn416W0zR2pQTwaC71GXqoSo25BDrkOJIb81visrFPadpT7yB/sfzrH8XTN+CFzv6jh9Bf5qIn6UxDSRo7hi9cwt8d/aL7Eaj10ZP3tvXNJXVZ/ltazuAv5m58rKNf0ngdq9x8CPTJbP9NxDkG+AH86i3U0ryXOOfMrS/pHS/wCY+H3IQOPReT/cP515+DfxCxHSOl/S7yH3WDcfj+w5/h/nXoo38QtZ6TQA5Md6fdR+8tJT4k0E9fZ/FTj762WqI9Df1+akaTpVE42Li3+rTzzA9FB4j2TEgypSRemrn8GH/KuiHaJZ8Vwfe5W2k20LYgfEZj35pQ4p2SZGwPB6PnT8GHT76mqbaDJBmfH9tysNPtZr23Ofdr5KusL+7sX1Rs0ZPPqjehHI1JQ1NjeNy654KWuZheA75j6hdP7J/KLDcYjuMQynbOfo2PoT7J9D99S0NY1+TsiqZtPo7LT3kg7Tf9w+/h5K9k4QLeOX5pBGzSlA0bOY49CosYVSEbSoRdlAxufOuxVtId7by20cFgbcO9xcB1t4pO8ZbSEK4jkmkVfo+98Pi2EbFRnGKInjhvaCR7SS4eAl43lTuoCZCzRyGPCEqurLKRnAGx8qIr9T8KIvaIiiIoiKIiiIoiKIiiIoiXeP9qhbTRR900iNpMsisuIlaVYUJU7vl23A3AUmiJVs+GNdy3VreK1pd9+9xBJG2sGJo0hfu3ZcOuPCylRgMmRkURX3CrH5jcXDn6GyMaameRdDTDSveKg9gsNm5amCnGdz45waLlbIoXyvDIwSTuCpeNfKdkmOyiLt9twce8INyPU491R020GtHZ8yrVSdGLDHVvsOA++nlfvSfc291dtrupWPoTnHuUeFfhULPtDEePyU/HJS0jcFOz336lX3DOzDKoKR4/afAP474qGnr2k2c7wCiqnarLnG/wAtPspZsY19qXUfKMZH8RwK09c92jbd/wBlVqzphRw5R9s8vvp6oUxryjyfN2J/2QAKHGdXeQ/7VdqemtW8WiYG+vpl81va/lYaQxA6Kg0ge4LW0h8pDTd3AZn009FXp9rVk5OKQ58MvUZ+q1CBid9vU/5zUpBsGvlAtHYc7D0Ofoop08Yd2nZrNLXzb7hn88VJRdE6t3xuaPM/RavxkI1J8B9yFvW0i6vJ8EX/AM9dQ6IO3yei2CspN5d/pH/JZrawdXl+CqP941mOiHGRZCsot5f5N/5FZNaW/R5fiqn/AHqHojweszV0G5z/APSP+S2x2dp1eYeuEx+RrL+ybAPiPn+y2sqtmE2Lnjwb+60XXD4v7qXP7Lgg/wAQGPyrhqeis7c4Tfkff2XkklGf5Uvg4EHztb5KIjSRHIJX3HKn9DVaq6KSE4J2EHn9D9lnBUy07scTrdxuD9CrKDjYYaZkBB6gZHxU1GupSM4z771ZKPpK5p/jjxb9vsfBZ3nAYJ1yuAD5AFT718/disY6yaF1nfv5q60W2HFoex2Icb5+f3SBxvsXLE2VxoPUk4+/H51YKbakcgsdVb6TbUUrbO19+8lZ9le289mVhugzw8gTu6D9k/WUeXTp5VP0tcLWvceoXJtLYkNaDNTkB/oe/gefnxXUuHi3mYXUWh2dAnerzKAltOemGJ286l2uDhcKizQyQvMcgsQlrhViHuI7aJ3Ntw9g0jn2pblgzBSQACFD62xzZ18iKyWpQZ+1Bu7tbUh4IIrkq86a2jnZGXu4UmRdKkkgyKSCMad8k0RdDoiKIiiIoiKIiiIoiKIqXiXai3hcplpZEIEkcK97JGCMh3jTLhOW4B9oURc/fhsFxxFGtJonUl540cFohKrL30UsYZWU6nWZNQ8LmTY5GCJzlvnsoprm+mR2Zh3aRqVVRpACIGJJZiCzH9BWuWRsbcRXXRUUtZKIo/2A4lcv4hxO44lKWlYrEp2QewvoPNscyfywKr9ZWnU+AX0GCmp9mRYYxdx37z+3L/tXHCeFfUhT3n9SagJ6j80hUfU1du3KffIJqtOFxW47yQ6mHXGwPoOp9fyqKkqJJjgZkFWto7XbHGXPOFvqeX7Kv4hxFpTgAheijmfLPmfSumCnDDlmfei+cbR2rLWHCMmbhx7+J5fPVaOO2jWtrLPIQGSNnWPmxwCd/sjb1qz0nR2aVmOQ4RrxK0/ghG9jJ3YS8gAauz3nSwUR+Idw4S7hWEnGiXUzwSZxjEhACt00sB6ZFSuyqLZM7QCO1wJ+gsFntXZVVSnHA3Ey3ee8jf4DvCvIIJJPYUkegwv4bCrZHHT0zbMAaOWSrjIq2rNmNc7uGX2CsLfs7IfaIX05n8NvxrB9cwaZqWp+i1VILyEN9T6ZeqmR9mV+tIT7gB/OtJr3bgpKPolEP5khPcLfO62f0ai+0/3j+VYfj38At39lKX9bvT7I/o1H9p/w/lXv49/AJ/ZSl/W70+yx/oyn22/Cvfx7uC1/2Tg/9h9F43ZlekhHvANBXu3hYu6JREdmQ+QP2WiTsy2PDICfIjH45NbBXjeFyydEpACWSgnmLetz8lVSxSQkhhjPQjKt9+xFb3MhqWWcA4c1Avjq9nSFrhh9Wn6EINnFKPB9HL9n6jHyBJ8J/CqntPoy2xfT+XvRS1PNTVYsOxJw/K7uJ+E8jlwUK0u3gYjH7ytt/wBDVFqKe/ZeLELroq+ahkOEd4PvI+88lfwXEdwjDHPZlPMf56GoxzHwuBV52btNlSOsiycNRvH3B970n8Y4ZoYo4DLzUkcx/OpmnqMbcTTYq6UtVjbjYbHequ0mmsn761Y6frwkkow92d/zFTNHtB7HWcffNdsrIa5nVVIz3O3j35J/g4uvFbVo7ac27tgS4AMqoT4whzgFhsJN8ZzjPKzwztlFwqXtHZk1C/C/MHQ7j9jyTJw6wjgiSKFAkaDSqryA/wA9etblHKTREURFERREURFERREURcyvmuLfiTMLKWTEk80TxjUJe8hhjEJcDEQ1KWYyEDwAjO1EThDBHBEl3eLD86jhAmnVBnOPEqtjVp1bAddtqxc4NFytsML5pBGwXJNlyHjnFpeJXOo+FBsq5yEXz9WPU9dug2gKyr/OfAL6VR0kWzKfCMydTxP2V/w3hrEaIkyFG+McvjgEn8ahYzBJJ/eJcF9CQSL8MswOe5RdRUtBxSHX35J3t4EgjOBhQMk9T6nzNV1zZJ5CBnbhpb7KqVlYADNMch7yS7eXTzONjzwij1/U1I09PazGi5K+dV1dLXTX3aNHveVexWsdmoZgHnI28l938+Zr6BsfYjY+07N288OQ+631D4dkxhzhimOnAc/eZ5C6rRw9rsujbhwQ5PLBBB/DpVnlcyKOx04Ku0EFVX1eNp7VwS7h73AegGUjsiqy2CQTASGINbTK4DAtEe7OoHnkKG36EV8vr2OhqnWyzuPHNfWG5ha47CXho12SPLajJks9RLKOZe3LZw3MmIkK3TSeclQbYN8E58fusHR8E3cM4hFcRJNC4eJxlWHIj9D0IO4OQasa1KVREURFERREURFEWu4gV1KsMg1kx5YbtWmop46iMxyi4KVuLcFMYLIdSdfMfzFStPVCTsu1VC2vsB9IDLEcTPUfcc/+1FWVJF0TDfkso9pfLP2l9Kj9qbFhq2lwFncffvuWmk2lG9ohqu4P3jv/AFD33VsiSQSeTDkfqsPMean/ADvXzSso3wvMUo98Qu5j5qOYOYbEaHUEfUH3YhWdzi6hOBiRN8evl7j+dRbL08mehX0TYO2GT9rQ6OHDn3fuErVLK6KhnSW0nFzAcYOdumeYI6qf1qWo6u1hfMeqk2Oiq4TTzb/fmuvdke1EV9FqXwyL/aR53B8x5qfOrLBOJRcaqhbU2XJQyYXZtOh971f1vUYiiIoiKIiiIoiKIq6945BFNFBJJplmz3a4Y5x5sBheeBqIyeWaIrAmiLjPyidrDdyC3gJMKnp/eN5/ujp58/LERV1IdkDkF9C2FskUcfXzfGR/pH34+XFYcH4d3aqg9tyoJ9ScD4DP51BNY+skdYgBrXOz4NFz45LKqqOsJcdAD6Z+aerDhSwAsZG2yzEsAmMeXLA5+frUc/ab61raSGmZcgNFm3ff9WK97nyA3KsT1bpzhwjgMrn7392VDf8AFZZmAMZC9FUqd846sC2emwx5b1Ym7H2a2layOqGO+d2uF+RaAS22Q1cNTkqrtVmzq6NpZVhrgbWId6tDbtN8r9oa2smfhlktoney4MrDwr1Hp7/M9OXvktkbFMTiXZu47gOXf73qGwQ7JjM05BfmGgfT6m2Qy76+JHuJfVjknoB/IVbXFsEfcqjFHPtSs5uNydwH2GgThZ2ixKFUbdfMnzNQ8kjpHXcvpNHRRUkQjiGXqeZSxxFDa34kx9BelUbH1LhVbSx9JEUJ+8ifaqB2zS9ZH1o1b8v2XfG7OyvKqq3Jfl4RLbSPPYMqlzrltn2glbqykbwyEfWAKnbUp51M0O1nRAMkzb6j7rBzL6LOw7cfOVItLWeWVSVdW0pFGw2IafJQ7/6vWfSrS1wcA4aFaFLNjxKXd7qK3H2beHWw5f3s2Vbr/dCskWX9HLj/ANp3n8Np/wDz0Ref6Iv4/wCyv+835XMEbDG+2Ye6I9+/KiKE/bGS3m7i7tyXCay9oJJ1VOQaRAgeMEg42bkd9jRE1Wd0kqLJGwdHAZWU5BB5EGiLdRFpNwO87vByVLZx4eYGCeh3G1Z4Dgx8/FbOqJjx7r25+XBL1/wksz6AqupJ7sNklMnS+Pq5wRjlsakYqnCBiuQd9t+8c1Udt9GWuAnoxuzFrC+8N58vlvpzJ4GjYZHTPNW8x+o61r2lsyKuiwuyO4qpU9c6Fjoni43D9J4j6jeolvM0Thh8fIjyr5ltPZM1K7q5hluO4++Cl9n7QdDIJYj3jiOCsL7hKzjvYSATzHQn9D/n1qGiqXRHBIvrezdrskiDgbt9RyKXJoipKsMEbEGpJrgRcKwNcHDE0pen72ymW4tzp3+A81I6qamaKqPHMeqlmdXWwmCYX96967R2Y44l5brMmx5Ov2WHMfqPQirNDKJG4gvnm0aF9FOYneB4jj73q2rauFFERREURFEVL2ja7QLNa6ZBHnvLcgZlXbOh+ayAA4B8Jzg9CCJGk4xHxS/gktO8ilt++VTcRkwO4RSVZFkDrLH3hYagAcPj2aIjt/x+S3t47ASmWbu1+cTHYtkbjHTVzI6KQN81wVk9v4Y8Vbujeyw8/ipNAez38fDdz7kqdnOH4+lYY+xny6n9Pvqv1Dsb2w8SN1/TerFX1F/4bT3/AGXReyYj0Aj+1YBiCDkKeQGQMj1GxqP6Q7JqaKYixMd8IdlmbZ5Amx1yOdlU9p9ZjsfhBt4/dVva29kLGMAOqMpAUHc4OQ25zjzAG5HlVp6LUdFC/CZMEjmOa+7swezbAbNsczfMnIjmomgrqSoqDAJgzsva65sb9ixY7K2rgcycjxup/DG+bHvZYyxaPVDy3bVpIP2TgoQT0J8q6djbCZ/NLruxEcsO5w77Hfw4qvbK2TTswySSDGXOaN4wgF2MAZm4a466WG9eSGa5kXLASEg4Hs4HNd/q4zvz5GrYOrgYcsvXv71XIp2V1dPgiMsbmloLhYsy7LrjJvaHiLjM6ttrwsRxMiMVdhvIMZBxzGfLyqIfUF7w5wyG5WbZGzodntAAxHIm+/lyCmwKwVQxDMAMkDAJxucdN+laXEEm2iknlpcS0WCru03CfnVtJCG0OQGjf7EikPG/+F1U464xWDmhwLToViqng/HFkgeSbELwF0uFY4Ebp7W/2CMOp6qynrVIqqR8M3Va8Oa6Q64ulDivF5r/AF6AkVkhIkNxIYYjsCO/bGsgggiBSpII1surTVg2fstsNnyZu9B+61OffIJmt+Lz2cMckgtZrHCKJbNTGIlJChu7LurxAnco2QN9J3qYWtOdERREURc27ccRubUcVktfDP3VrMraQ30QLRyEA5BKaWJyNgQetEUb5H+PPIsZfGLpJGIUAILiJ8SEKNlMiPHIVUAag5GMmiLqVEVVNcJ3kkaROzMQJXjwuk6VxlyyknQykacn7q62sdgD3OAA0Bzvmd1jvB1XayN+Br3vAAzaDnfM6CxGoOtkscB7QST3D6z3bSIoRETU4U68HcHGnIbJ2Iwcb7ydVRMihGHMAm5JsN3drplnuvkpqt2fHBAMAxBpNyTYXy7r30yz1F8kw8S4YhVAQ7SMQveBRnOD4nAwMbYyB5VHw1DrkiwAzt9BqqLtHYNNtDHIAGPte+efK2d/HPml6+sWiOlxz5Hoa7CIaqMtcLg6gr51WUVRQy4ZMjuI0Ki2tw0L5HsnmPMfz8q+Ybe2IaR9tWuvhPDkfeamtkbVdBJjbpliHEffgrrinDlnUEEBsZVvTyPpVXgndC6x0X1ejrOrs4ZtPu6Sr21yGjcY6EHp/nnU3HJYh7SrLDLYh7Cq3sV2hPD7lllJ7lvDJ5Dykx6fkT6VatnSOfI1sYviysujbdGyspOtBALRiBPDeL+8wun2nG7m5Ae1t0EJ9mW4kKFx5rGisQv75U+lWg01NFlLJd3BouByLiQL91+9fOHB4NiLd+XospePT2+95bhYus8DmSNPWRSqui+oDAdSBvXraOKbKnfd36XDCT3G5BPeRyWOIjUJhRgQCCCDuCORFR5BBsVmva8RFESD8o/G+7wscsltdQ6ZYGYHuLjJ0vDz0yNj6hwwOCOpoiz7P2sQmur65Turu3zHcKjf1csEDd+i8yZI2X2iSBleeSfHODQSVshidLI2NupIC5czvd3TO/ORi7egzy9wGAPhVbqZrAvOq+qhrKOmDG/lFh79U/8AA+HtIxKnToGxxkBseHbrjn8BUC6sjila+dpeL3IvYkd40VXrKhsTQCL38Mt+aveJ3SwKrYLTaCEbSNW2nPIADcg42zWzZ7amtc8xEMi6xhLcRsHOJDTncmxGZ1sqzXyyind1ZDcTmtFzZoLjhBzubDMnWwVLYWEkjM66dMalmEmdBOGK8t92AB9M/Gy7Eip5g+kqI74X3xA772tnqLXI9lVbZX4EwyU9czJjseNpzyNiDcZiwJHE7s7rO6v2uIy8jgZBGoAhVGSBhee223U1fo4RA7Cwae9VorGzx9KGMpmFxYW9kkaYQXC4yAIJN918xknXhfC4kCOFy+k4cghvFjOx3HIbf86hJ6iRxLScuHcprZ9AzZ8boY957W+9r2z4C5t5qYkGHZ9THUFGknwjGrcDoTq39wrSX3aG20v37l3mS7Aywyvnvztr3Wy7yt1YLWiiLlnyjMlvfQ94cWl20T3mMeHuZERWbOBocyQq/XTGccq0Pp2PlbKdW3Xt8rKn7Xdlbm/4akdphpLa8vO+gJCsWaZ2DZY4yFcMMndXyOgO9eKw7Ldn7uz7P3tveeB5BMsMZcNp7xRGi5BIGqU5AB5tnmTRF1pBgCiL2iIoiXu1XD5cx3dsNVxbh/o84E0TAa4c9CSqspOcMo6E0RUnZm+jvLxDaxCG1s0kyvdiNjPIzKyhBsFXS+W6sTzwaInyiKHYB3ixMMMdat0yNTKDtyyuD8a3S4WyXjOWR9AfmuibAyW8RyyI8gfQqFwTh6QK0cEZTD+JpB7YzzDDngbDPpn13VMzpiHyuvlu3fbPX0XRV1D53B8zr3GQG7wOmeZ9FayB8rpKgZ8QIJJGOhyMHPmDXKMNjfwXE0tscQz3fvln6KPxOwEyaScEHIPl/wAq2QzGJ1woraezWV0XVuNiMweH7Ja4v2ekVVKZk3OoAbjyOM1DdIhPVtZ1YyF8t/eq6/o++lYDGS8nXK3dldWvDLB1gQMPGM5HXGTj8KrNdsGV1O2WNvb3gcOPf73K2bIEkVM2ObXPwzyHl9lVdoeASyYkjUEgYK8mPkfI/nWNFsarbBic22em/vVnoK+KO8bz9ko8e7CSTParqCSys+pW9kIi6gxIzvqwMftLywaumwaSSkp5Zzk8NIbyLiBfvw4lvm23HibCRePEHG2+1zbPdiwnwOt052yy2cVrY2wWWchmZnyI0jDZd2xv7TBVXqT5A130NJG2EvmJwtyy1JO4X8zy71B7RrDVVLpQLYvoLK24JxJphLHPGI5om0yoDqQgjKsjEDUjL5gEEMCNqzqYGxFr43Xa7MHQ8wRuIPpY71xg31WnsSMWNuvRU0DPkpKgfcBWe0s6p54m/nmjPhCvK4VkiiLmHBePcR7xbdjFdTv3iyRzlYTBNFjOO7jOuF1ZXQ6ckfW3oi3fKKEtLR1jXTLeyh5vEzZIA1Y1E4GQgAGBjpXHWvwstxVk6MUvW1RkOjB6nL5XSxwPh/dJuPG3P08hVRqZusdloFZKyo61+Wg93XRuB2RiiAPtMdRHkTjb8KrlRJ1snZ7gqjWTiWS40GSXu13GliDtKQIojjUuTzKrvtzBONqn20bBgggF32u69vi1IB4Aet1QdsTiuqWxQXOEHha+d7Z5iwGts7qNwXjBkWWENG8XgkV4wwLK4YaWJJDadHMYBr6D0fovw0IJFnGx81DbQqX0UUTITZ2LEf6m2IHAgXBsb5pk4Bwu4jAMKxImPCZNbnBOTgAgjfzJz6VK1dRC/KQknlYfQq4bKbDVf/p1pc6aQWIAa0ADIHQ3uAM7BNcsRYDxEEEHw7Zx09x8qimuwk5eakGvDScr9/vVbawWCKIiiLm3ayKK4Xi8so1RQi2gI3xiJluZDgb85hnz0URQ7XhUseJbOQ3MS+CO6s5Y2uAgGBHPE57q5VB4Q2dYwMAc6Itl/wAckEkTXkc85hbVGmi3toO9wdLOJLhmLrzG+BzxkDBFvi+UW4l2jTh6OfZja/EsnP7MEbbkdAfvois7XifEm/tXt0zuqxWV3IcZzgvI8ag48xRFWXvHZYpMSXt0+fqRpw+PbH2pHyB8Qc0RRYOFNdEpDBoEhy1zd3vfSEH2ikEErKSADsWVRtsRkURWHyQWIhS5RSSqMqZOAchpWOwAAGHXl6+VEXRKIsZEDAg8iCD7jXoJBuF61xaQQoXHLtoLWeWNdbRQyOqb+IqhYLtvuQBXhN0JubqD2Q4695EZCgCBiqSKTolwSC6AjUEyMAnnjPLmXivaIiiIoiKIl7tgTEsN2oyLWTvJB1MLKyS4/dVu8x10YqQ2faRzqc/nFh/UCCPMjD4rB+WfBa+LXiw3cM7nEE0RhEo9lHLB01dArbgNyyAOtZwRGWnfE0dprsVuItY25jhw7kJsbqsWV7FJNdwt1fXIjjgVVCliqaUJXUTjOqR3JxgnlsK6S1tW5uFmCJly4k3tc3Odhya0arz4d+aa+CcPFvbwwg57tFTPUkDBJ9Sd/jUVUzGaZ0h3klZgWFlNrQvVzf5WLpZmg4f/AFbvJvpI++kIxKjDu1KgHKv9IviGk4IzkiiKw7HcHl1RXADwgB0mtrlO8kjYbfQXDHX3ercZLqVO2KIl/t1N844kEzlLdFyOmo+I/mv8NV/a89jhHcrzsZn4fZ+Pe8ny0+/mrfszw8Me9bkpwo9fP4fn7qptbNYYBvUftGoLR1bd+queK34iTY/SNsvp5t8Onr7q92a1jLzH4hk0c/1Hu3c+5Uvbe0Pw0XVt+J3oOP2SbxW1mNrM8AOtQqpjGdTMBlckeJVLPz+qPOrFsTZ7qqbER2W5qo0bYmHrpjZjfU7m7/HksezXY6YTyGO7K943eOBCmjO/Q5OCW5Ajma+hyNMDS4HXksaOZm1ahkUkd8IJJxEm3oCb2GYKent+JRbpNbXA/wBXJE0J+EqM4HxQ+/yi1egAMgvP6XJEQLyGW0Oca5AGgP8A89CUUHpr0H0ovUwRSBgGUhlIyCDkEeYI5iiLOiIoi5J2fZph2js0XVJJJcvGuQNRcSRYBJwDqjXc+YpZZuYWtDjodPMj6KXZ2V7KSYOC2VsHA7yW5KBpcjxZjiBYb5OGJzmiwVzadipQB4rO29LSyjDeo1y6wc/uCiKf/QiFv7ae6m2xhp2jT+CDu1x0xiiLbF2E4aP/AFKBj5ugkP3vk0RSI+yHD1BC2VsAwwcQxjP+z60RV9/8nXDZMFbZIZF3SSDMTq3RgYyu4NEUL5NbEwvfxiXvY4pki1keNpViRpWY585AMeanzoieKIqXinaeCFzEC004Ge4gXvJf8QG0Y/acqPWiKFNFxG6VlYRWUTqVO/fXGCCDuCI4236GSiLZ2Z7F2tkI+77x3jXSryyM7AHYgDOhR6KooiY6IiiKPLJpYdc8x/IVAV1a6jrGlt3B4zaMyLbwN2WugNuK2tbiavAS5H2RuR+W9ag6baUzQSBE2ziAb33gF2hO8gZAWzJIt7kwc1IZQRg7g1ZAbLSlqPglzAjRQPDLbYwkFwD4F38AkXOqPoAykgdSBipM1UEzhJKC1+9zd/OxtY9xHcsMJGQU3s5wsQqxNrbW7k8rfcEYG5bu0Oc52x5VprKgykASOeP832xOXrRbcrmuJZIoigca4NBdxGK4iSVDnZhy2xlTzVvUYIoi84JwwW0KxCWWULnxzPrkwSTgtgZAzgeQAoi5RZv3sk0o37+Z2X3FiFFUraMuKYncP+19ClHVRsiP5GgHyzXRbWERxqvRV3P5mqk9xkeTxVQnmDnOkdpqlmeRp5fCN2ICj06fzPxqYpqcnDE3MlfNKuofXVJeBmcgOW77nxU25IGI490XYftN1b3n8sV9b2ZQso4AwDvUJtGcSSdTFmxuQ5ne7x3crBNnBuH90m/tndj+nwrmqJutdyV82NswUUFj8ZzJ+ncPndSLy8jiUvK6RoMZZ2CqM7DcnFao4nyOwsBJ4AXKlybLCzvoZ1JikjlTkSjK6+44JFeywyRG0jSDzFvmvAQdFSSdlzAxk4fJ83Y7mBgWtGPM/RZ+iJ+1GV8yGrWvV7b9qe7ZY76I2sjHCuWDWznoEmwACfsuFbyBoiZKIuEcM458y4xc3D/2JubmKX9lGlBD46hGXJ9C2K24SWXU2aKSXZjJm/kLvIkfI3XdlYEAjcHka1KEXtERREURFES1237WpYRDbvJ5MiKLOMkc2Y/VQZGT7gNzXrWlxsF0U1NLUyCOIXJ93PJL/wAmPEEtuGST3UoGq5nZ2I3Zy+CAoGWZmBwoGTkAUIsbLypiEMzowb2NvJXa293fbzF7S0PKFTpuZB/7yQH6FT9hPF5sPZrxaFfcL4XDboI4IkiQfVRQB7zjmfU70RTKIiiIoiKIo08IAyNj0x51XtpbOgp4HTQDC8EWtfM3sBbQ3vbTetrHkmxQiMu43B5jkf8ArWNPS1lLaSAh7XZuB7JN99jkHeXAjehLXZFSasYWpabm7jj0a3VdbBE1EDUxyQozzJwdvSs2RvffCL2FzyHFLqvtO0VvJO1urN3g1jeNwpKFQ4VyulipZc4PWuiSimZEJXAWy3i+elxe4vZYhwvZW1ciyRREURVnaa87q0uJPsxvj3kED8SK1yuwsJ5Ls2fD11VGzi4eW/0XMuz66fm4HnH+YNUSZvWvc29r3H0Vxrji6w/1J247Lphb9ohf5/gDUDTNvL3L51t2bq6Nw/VYff0BVXwQBVllPNV0p+8+RkeoAP31eejFKJagyH8vv9vFUqOQQwSznUDC3vdcX8BdWPZq21y6iMhBn49P1Pwq91kmGOw3rn6NUgmq8bhcMF/Hd9T4JtqIX0VLnHrgTTwWqKXZJY5piBlY0XLLqJ2DMygBdyRk4xvUlSsMUT53GwILW8STllyA1PgsHZmy1cfh4aso76RIZ8c45Wim0+pjYMV267VlSOriz+G0ubzGJt//AKBF+5HYd61w8KBiE/Dbp2bcjvJ5J4JCNirhnYrvtqUgg+fKsnVFpOqrIwByaGuHMWAv3G4Pqlt7SrPhPFI7xJIpI9MigLPbyAEqWGcEHZ0O+GGxxXJVUjoCCDdpvZw0P2PEHML1rrqql4bNw/MlpqltBvJZk6mReptmJ2xz7onSdwuk7HkWS45d3KTT3UqMHjluJnU9CrOSK64fgX0Do63+4gHQl3zXSfkj7R5Q2Ep8US5gJ5tCMDT6tGSB+6V8jWiRmEqqbX2eaOew+E5j7eHysukVrUUiiIoiqe0/aGGxgaaY7ckQY1yMeSIvVj+AyTsDRZMY57g1ouSuCcY4hcXEktzLpadwAq5OhFHsxqfsjJJ8ySetdjGYRlqvoGztmvoadxYAZD5d1+A9V0f5Juy+bW2vLl2kkxI8EZ2ihEjMxKqPadtROtsnBAGMb8hNzdUKeR0kjnu1JJXSq8WpFERREURFERRF4y5rXJEyS2IaEHxGi9Bsva2LxFEUXiVpFLGyTqrR8yHxp23zvyxjOelbYZJI3h0ZIPJeEA6pHj4fZ2zJfWEwk+ljhm+l74OsskcZ8TMSsg8DZB3C4I5EThmqZ2mlqm27Jc3LDbCCdAACDmO83C12A7TV0Kq8tqKIiiJN+Vi6CWDL1kkRR8Dr/wByuStdaK3FWDozEX1wd+kE/T6pb7PwhpYR0GD9wz+lUKrdZjipeueWxvPvPJMXaV/Cg8yT9wx+tR1GMyV8x6TP7EbOJJ8hb6qFA+IQv2nZj8AFH6/fX1HonCBTOk4lUjaE1oGxDeS4+Vh9fNNfZq30w56uSfhyH5Z+NSdY/FJbgrb0apuqo8Z1eSfDQfK/irauRWFIHD7q4FtI0RVJ72+lRJiCwCamUSac76Y4SFHI4QnmasEscJna19y2ONpI0zsDa/NzrnfqtQJt3lW0NzZ8O+hHeyS6e8ldY5JpmG/0kzqpO+Dzxy2GBXI6Oprv4hsG3sBcNb3NBI9PFZXDcllalIryOSEqYL9WY6fZMyqHWRcbeOMPq89Cnzrx+KSmcyQduIgc8JNiD3OtbvITQ5b1s7Rq0Esd8gLKimO4VQSxhJ1Bwo5tG2/7rSdcVhRkTRupXGxJu0/5tLdzhl3gI7LNX9vOrqrowZGAZWU5BB3BBHMEVwPY5ji1wsQs1898Yg0Xd4uMYuZzj0Zy4+8MD8a6YfhX0Ho669C3kT81FjmkjdJYSFmiYPGTyyOh/ZYEqR5E1k9uIWXbtKhbWQGPfqDz95LuvZHtTBfw95E2HXAliOzxsR7LA/HB5HG1cWi+ZvY5ji1wsQr2ixVP2n7S29jF3s7c9kjXBkkb7KLnc7j0HUgUWTGOe4NaLkriXHuNTX04nnAXSCsUQOViU89/rO2BltuQHIV1xx4czqr7sbY/4QdZLm8+n78fLvquIy6YpG8lY/hWbjZpKla2Xqqd7+DT8l9G8FshBbwQjlFFGg/wqF/SuFfK1NoiKIiiIoi03pcRuYgpk0toDEhS2DpDEbgZxk0RLXYftT85DW9w8Pz+HPfxRElV8ZAwclSRsG0s2G2OOVETXREURFEVf2g4b85tp4NWnvY3QNjOCQQDjrXRST9ROyW18JBXjhcWSdxLhF0Z4Lua2jAhKd9HbOzvLg5V9BjXIiYBlTdtzg7YMzDUwCJ9PHIe1excAA3iL3PxDInIct41kG9yFN7JcZnuryZw0vzYd8uh4tCKyyKkYUsisXKpIzAk6dYUgEVor6WKnp2tsMfZNwbk3BJvYkWuQBlnYm5XrSSU6VCrYiiLmXy1T+G2TzMjfdpA/M1HV5+EK49Eo85X9w+a09m3+lhPQj81NUesH8Nw96rZtBv8J496q47St40Hkp/E/wDKuOjHZJXynpK680beAPqf2Ua3jJ0qOZwB7z/1r7JsmAU1DG3/AC3PjmVQ5A6afCNSbD5LoFvEFVVHJQB91cT3YnE8V9Xp4RDE2NujQB5LM1itySeG2cj8HszCuqaBIJEXOMvHjUmTyLLrTflqqcmlYzaMokNmuLgTyOh8DY+C1gdgWW2Hjlsssl13s6mSMB7UwHVrXYbaNWsbrgNpOfjWDqSd0bYMLTY5OxZWPja2/S6Yhe6wgs3ituEB00tHOgZdsrqhmTG3q6ggVk6Vsk1SWm4LTbnZzT9ClrAJ1qEWxLnZm3WC4vLeIaYEMUiKPZRpFOtFH1V8CvgbZkNSVa90sMUr/iOIE7yAcieJzI7mhYNFiQuSdrRjiN6DzE35xxsPwIrnh+FfQOjTgaMjg4/IKrrcrCi3kkikE1vK0MwGNaY3H2WU5V19GBrB8YdqovaGyYK3N2TuI+vFNlv8pfEVVlZbaQ48LlXQg+bKGIb3DTWnqDxUA/otJi7EgtzGaVLqaSaVpp5GlmbYu3IDOdKLyRPQfjW5jA1WDZ+yoKIdnN287/2HvNeVmpNeCLW0Uf8ArJYY/wCORV/WsJDZhUVtp+ChkPK3mQF9J1xL5siiIoiKIiiLn03HeJxyTwTLAstzMYuHAHfQNReZwCcqiaWwQCW2xuKIpf8Ao6K3vOF20LZkhW4eTJJcxMhDs56653jbfYsCRyoidqIknhN3FLxm6xcXAeKMRfN3OIG2RmePfcrlQ22QW8jRE7URFERREq8ZtpLJ5Ly3OY2Km5t2PhbkpljP1JQMZHJgOh3qVp5GVTW00vxD4Xbxvwni3hvHdksD2cwmqopZooi5h8tUX/orb/3g9PqH+dR1ePhPerl0Sf8AzW/0n5qs4DPtA3lo/DANU+qZm9veuytZnI3vTN2k/tF/d/U1F0fwHvXx7pIP7wz+n6lFg2JUPPxL+dfc5G/wyBwVHoH4aqN1r9ofNPlQK+tooiWWs7izlke3Tv7aVi7wAqskbndniLEKysckoWGDkg74qTEsNVGGynC9osHagjcHWuQRoCAcsjpdYWLTkt39L7fkyXSt9g2lwW/2YyD8DWH/AI2bUFpHHG36uumMLVDHNd3EUskTQ28BLxpJjvZJCpQOygnQiqzYU+Ik5IGKzc6KmhdGx2J7siRoBe9gd5JAudLcUzJumWoxZqg7ODFxxEH2vnKn/CbaAL8Nm+41IVmcMBGmA+eN1/osW6lcj7af9p33/ex//rw1pg+FXzox/hXf1H5NVRW5WRFERREURFEU3gEOu9sl5f1mJv4W1/jox8a1THsqB6Rm1CRxI+d19C1yL5+iiIoiKIiiKBxfgtvchRcRJIEOpdQ3U+YPMH3URecK4Jb22vuIljLkFyB4mwMDJO5wOVEVhRFz2xtbOa0unnl7lre/vWM4bRJDJ3zlSHbbeJoxjdSCBg0RSexnCLiZ4OIXcs4lEbxrEcIrxliUkkiXIWQqQSoOxA5YxRE80RFEVD25OLKY76R3ZcgZxH3id4eR2CaiT0Arv2YL1TRvzt32NvWyxforyNwwBUgggEEbgg8iDXCQQbFZLKvEWm6tUkXTIiuv2WUMPuNeFocLFbI5XxOxMcQeRsl3jnZXvXDxFUBABUjAGBjIx6AbVD12yuvkxsNuKlqPavVMwyAnn97r3jnA5GRCnjZBg8gTyyffkVBydH54ZHdVm06cfJVPbtM6ra2SIZtJy5H7W+ay4NwN8rJJ4cHOnmduW45b1fIa+WSnAlZZ1rHP18VX9m9HHsmbPKbAG+Hfy38Uy1oVyWDzKCAWAJ5AkZNZBpIuAizrFEURFEVXxfj8Fv4WbVKfZhjGuZvcg3x6nAHUiuqno5ZswLN3uOTR4+zyWJcAtHZm0mAlnuAFmuGDGNTkRoFComr6zADLEbZJxsBWytkiOGKHNrRa/E3uTbcOHJGg6lck7eqBxS8x1MJ/8COtcHwq89Fv8O/+r6BUdblZ0URFERREURXXYWPVxOz9Hkb7oJR+v4Vpn+FVnpQ7+7MH+b6Fd4rlVHRREURFERREv9uLy+itS/D4lmn1KNLdF6kDIyeW2epPSiKD2r7WzWFnBO9o0s0hjWSKInSjFct4gG2BBA2323oia4nyoOCMgHB5j0PrRFT3PZGykuPnT26NNlTqOSCyjCsUzoLgbBiMjzoikdoOK/N4xpXXNIwjhj+255ZPRQAWY9FBrqpKfrn9o2aBdx4D77hzXjjZQIuzDFdUl3dGc7tIkzqgb9mHJiCjkAVO3PJ3re7aABsyJuDgWgnxdk6/cR5LHDzUzhUd2jlJ3jmj05WYDRJnPsugypyN9S6Rt7IrTOad7cUYLXXzGo7wdfA3716L71akZ2NciyVJ2KGLKFei61X0VXZVHuAAHwru2lnUuPGx8SAT6rFmiuyaj3vawYnGw5rJeg161wcLgotXeZbSOnP+VR340vrRTx6NBLj6BvfmCeSzw9m5W2pJYIoiKIucdo3Vbm5MlnHczNLAsSTRMwaDu1GI30MobvTJnUQBuT0qyUYJhjwyljQ11yCBZ1zqLg2w20udwWl2pyV/FbGwniWPPzOdindkkiGU7oU6rE/iUryDacYBNR7n/jInOf8AzGi9/wBTd9+LhrfUi972Cz+E8k0VFrNFEUW04fFG0jIiq0janYe0x2GSefQbVtkmkkAa43AFhyXgAClVqXq4f8pEWnik+3txwv7/AAsmf/Dx8K6YDkVc+iz/AOHI3mD5j9ku1vVrRREURFERREy/JjHq4pH+xBM/4xp/v/5zXPPuVR6VPyiZ3n5Lttc6p6KIiiIoiKIlHtzZRvPw9p41khM7QurDKgyRtobH76IM/tetEUAcLgXidvBY5j7jXNdCOVwioykRxGIEpl3YPggYVCeu5E+0RFESbc3hDX1+V1fNVeC3UkYyoBkbPQtL4D5COplkQtDSXtjIc7x0Hg3Pvctd9XLQkSLItu3Ebn5+cZfLGHvSpfSY9PcKCoz3ezacb5Oa2FznMMogb1XDLFa9r3vjOe/MX8k32vmmLs5xN5UZJlVLmE6JlXOnOMh0zuY3HiHxB3BqNrKdsbg6M3Y7Np39x5jQ+ehWTTfVWdxOqKzuwVFBLMxAUAcySdgK5mMc9wa0XJWSUuzF3cC3HdxM8RkmMbEBS0ZmkKHDaTuhXfG/PrmpetjhM3bcA6zbjWxwi+lxrfetbSbJwIqEexrxhcLhbFCmUA+HI8+f4f5xVLr4o6aYikDmnU2uB/8AOYueWbfJdDSSO0so3wdmyMDmPf5da30tQyKY/h5bgNHxNJOZcSOzY4tL3BJ8F4RcZhSIpM52x9+PxqwUNY+oxBzC21s87HuxBp78lqc2yru0t9JFCO60iSSSKJCwyqmR1TUQCM4yTjripqjiZJJ29AC421NgTbxWtxsMkm2YlkuArSXilp5YI7g3BDd5EjOWNqIxB3TBGxsxO3LOamZOrZDia1hs1ri3DlZxAtjuX4hccFgLk+/kmZL2/h2lt0ufKS3dUY/vRTMAv+F29wqMMVHLmx5ZycCfJzQb+LQsruGoWtobq6nt2khWCCF+9IZ1eV30sqjCZVFGssTqJyAPWsg6np4nhjsTnDDkLNAuCdcycraBMyUy1GLNFERREURcf+V6DTfQv/rLcr/9OQn/AIwrfAcyFaOi0lppGcQD5H90m10q7IoiKIiiIoifvkYtQZryY81EMQ9Pbdvv1J91csx7SoHSSTFWYeDQPmfqF1StKgFC41emG3nmAyYopJAPMqpbH4VupohLMyM/mIHmbLwmwulK1vw8qQy8QujKxVPooVSDvDGJdIk7ognQc4Lnb76l3wlkZkZA3CM83Xda+G9sQ38tVrvnYlWdhxhrZjBd96fpdENwyZSRXI7sM6DCuC2jxAZ0g9a5ZaVs7etp7fDctvmCNbA5kZXyvryWQNsimYGoxZqNxLh8VxG0U0ayRtjUjDKnBBG3oQDRFhwrhEFspWCJIlZizBABlj1PmfU0RTaIiiJStbHvouJ2gOg99KFPPHexpMH0+WuRtuuDUu+XqpKeotfsj/aS23kB5rAC9woY4TJcXEDyWIglSVZJ7gtGwYoBgRaWLHWVQEsq4UEc63fiWQQva2bE0ghrcxa/6ri2VzoTnmvLXOiu7Jw3EbkrySC3RyPt65nCn1CsDjmA4864ZAW0cYO9ziO6zRfxPyPBZD4ipfFOCpcSRNKzNHGS3c7d2z7aWcfW042B2zv0rVBVOhY4MFid+8DeBwvvQturOuVZIoiKIsFjwSR15j9a44qMRVDpWGwcMxbK/wCryvfjqsi64ss67FioHHeGC5haLUUJKsrrjKujB0YA7HDKDg866KWoMEofa+oI4gixHkV4RcWUGz4LMZ0nupxK0QYRJHH3cSlhpLkFnZnwSudWACdt63yVUYiMUDMIda5JuTbO2gAF89Nd68DTe5V7XAskURFERREURFEXM/lptx/Upeoklj/jTX/wRW2E9pTfR6TDXNHEEel/ouc11r6GiiIoiKIiiLq3yN24FlJJ1luJT/Dpi/4dcUhu4r5lteTrK2U87eWX0T5WCjl4ygggjIOxB5V6DbMIqnh3Zezgk7yG2iSTo4QahtjY/V2ONuldc20KmZmCSQkcL+7rENA0Csby0jlQpKiyIeauoZT13B2O9c0cj43YmEg8RkVkRdbUUAAAYA2AHIViSSblF7XiIoiKIiiKm4twLvJBPDK0FwAF7xQGV1BzokjOzr8Qw6MK7YKzAzqpG4ma20IPEHcfMcQViW53C0HhV7JtLehF8raBY2PveRpSP8IB9az/ABFKzOOK5/zOuPJob637l5Z28q04XwyK3j7uJdK5LHclmYnJZmOSzE8ySTXLPPJO/HIbn5cgNAO5ZAAaKZWleooiKIiiIoiKIiiIoiKIiiIoiKIiiIoiQvllH9Th/wDiY/8A7JKzj+IKS2P/AI6Lv+hXKq7V9MRREURFERRF135IP+zV/wC+uP8A8z1wv+Ir5btH/Fy/1u+ZTrWK40URFERREURFERREURFERREURFERREURf//Z">
            <a:hlinkClick r:id="rId3"/>
          </p:cNvPr>
          <p:cNvSpPr>
            <a:spLocks noChangeAspect="1" noChangeArrowheads="1"/>
          </p:cNvSpPr>
          <p:nvPr/>
        </p:nvSpPr>
        <p:spPr bwMode="auto">
          <a:xfrm>
            <a:off x="85725" y="-1690688"/>
            <a:ext cx="4714875" cy="35337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wired.com/images_blogs/underwire/2013/10/DEPRESSIONTWO8.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5400" y="1447800"/>
            <a:ext cx="60960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7861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6" name="AutoShape 4" descr="data:image/jpeg;base64,/9j/4AAQSkZJRgABAQAAAQABAAD/2wCEAAkGBxQTEhIUEhQVFRUVGB0UGBUYGBQZHBocGhcYGBgZGB0ZHCggGBolHhUcIzEiJSkrLi4uGB8zODQsNygtLiwBCgoKDg0OGxAQGzQmICQuLCwwLDcsLCwsLSwsLywtLCwsLiwsLCwsLCwsLCwsLCw0LCwsLCwsLCwvLCwsLC8sNP/AABEIAMIBAwMBEQACEQEDEQH/xAAcAAABBQEBAQAAAAAAAAAAAAAAAwQFBgcBAgj/xABNEAACAQMCAwUEBgUIBgoDAAABAgMABBESIQUGMQcTQVFhFCJxgTJCUpGhsSMzgpLRFTRicnSTosJDU3WDssEkNkVjo7O00+HwJSY1/8QAGwEBAAEFAQAAAAAAAAAAAAAAAAQBAgMFBgf/xABBEQACAQICBQoFAgMGBwEAAAAAAQIDBBEhBRIxQVEGE2FxgZGhscHRIjJS4fAUckJi8SMzNDWywhUlQ2OCotIk/9oADAMBAAIRAxEAPwDV+beZoOH27T3DbDZUH0nbwRR4n8huaAq3Ar/j1y8UzRWdtbuysYZO9MojJGem2vTnrjfqBQE32gc1nh8EUiRd9JLMkCIWK5LZPUA+Cnw8aAtFAVrtD5lbh9lJcoiyMjIuliQPecKenoaAr7c9cTXBfgc2k/YnVz08ljoC38scVkuYBJNbSWr6ivdSYzgdG8Nj6jwoBKPmy0N4bETL7SoyY8MPqhsBiNJbSc4BzjPlQE3QGd8tdqUc/EJ7GeMQFZGjhkL5EhVtOg5A0ueo88464yBfb6fu45HxnQrNjzwCcfhQENyDzA1/YW906KjS68qpJA0SPHtnffRn50BYKAZ8W4nFbQvNO4jiQAs5zgZIUdNzkkD50B3hXEormJJoHWSNxlXXocEg/MEEEeBFAdPEoe+EHep3xXvBFqGvTnGrT1xnxoB1QCMF0jlwjqxRtDhWB0t10tj6J3Gx86AWoDy7gAknAAyT6CgKJfdr3C02SZ5mPRIo5CT8yAPxoCNse1G5uwWsOEzzoMgu8ixqGHgDpIYjIyM5oD2nO3EoZrVL2zhhF1cLCiiQsyrjDk4JGclSPmMdDQD3tZ4jND/JhhlePXexo2kkalOchvMenSgJPnrnZeGm2DW8s3fllXu8E5UDAC9WJLD/AO7UBCDtDvzjTwS7yemptI38yY9qAmuVuP8AELidluuHeyQhMhzMrnVkYXAAzkE+G2KAttAFAFAFAFAFAZle24vuYhFP70NhAJo4zuGkfSdTA7bah+4tAabQGedsH/ZP+0oP81AaHQFF7bLYvwe6wM6dD/ISLmgGXLXMPGpvZmeytjBJoLSiXfQwGXA1HfBzjHpQGiu2ASeg3oD5an5gt9NxeLKw4kL43EJ0sQYtvdLdNO528lx0NAfTXBeIrcW8M6fRlRZB+0AcfjQGT8n8rQ8QTjMMwwRfyNHKv0o33wyn8x40A8i5tueHiSw4zghomW3vVyVkwjACUn6+w367jPXUQLB2Jf8A8Wy/3v8A6iWgLzQGfdu744PP6vEP/EU/8qAzzkXn624bczQxtNNYTaWjwpLRS6RrUBsagScbeS+tAXu7IPNFqR9bhxPTB/WS9fWgNJoDOOyT+cca/trf5qA0egCgGdrwuCMkxwxITuSiIufuFAUTsO/m1/8A7Qm/4IaAadtVs0s3B445DE73DKsi9UJCAMPUUBXeeuUJLOThkkt/dXZa8iTTO7Mq75LLljg7fjQFl7b45QOFy27BJVuxHG53CtIvukjByMp5HpQFu5N4FPaxuLm8lu5JG1ln6LtjEYJJUemceQG+QLDQBQBQBQBQBQBQGd86cDu7e9XivDkEz6O6uLYnBkQYwU9RgevujGdxQCbdqExUCPhHEDKfqtGUTOPt4O2ds4H/ACoB9zRwG74nZ2Te7Z3MUyXJR/0gVlDADI2PUHcehoBkOR+KyD9NxuQZ3ZY4FX91g4I+6gJjiHLUo4Rd2jTy3crRS6ZJNmLFSUXbO2QPOgKVyd2lyCztba14fcXc8MaxyYOhFKjG76W3wOhA69TQGkHiUr8PknkhNvL3DuYWIYoQrYBI2PQHw67gUBVey3hSTcAjhbcTRzIf23kB3+dATnZhw25tuG28F4NMsepdOpWwutigJUkH3SMYOwwKAbdn/L09pNxQyqBHPdGaE6lJZWySTjp1AwcHY0BZ+K8LhuYzFcRpLGd9LgEZHQ79DQHeE8MitokhgQRxJkKgzgZJY9d9ySfnQDugKVz9YWvEoEt2vooVWVZHw8bawuQUPvjHXr4EdKAi+0KWzvBad3fWcb21ysxZpVyFU++FKnrsD8qArHPfNUScUhvrK+sSUt/ZysntEgyXkcn9Ahzsw3zsRQHeEdrkxni9pveHiANmTuoOIayuDsNUWM5x5UBER8yx29xdyWPGoYo7mUzFWs7ljk+B1QnpnG1AWjlXmyZ5onm47ZSw6vfiMSxOwx0GtEYbkb+nj0oDWba5SRdUbq69NSsGH3igFaAoPY7w+WG3vRNG8Za+mdQ6lSVKxgMM9QSp39KAnOaOVheTWMpkKeyTd9gKDr6e7nI07qN9/HagJfiHDIZ+776NJO7cSJqAOl16MM9CKAq3anwG5u7e29kVGlguY7gK7aQQgcYz8WHltmgO8tXvGWuFF7bWscGDqZJCWBx7uBqOd/wzv4EC50AUAUAUAUAUAUAUAUAUAUBxWB6EH4UAlb3cbl1R0cxnS4VlJRsZ0sAfdODnB86ATe/h732cyJ3pTX3RYaimcFtPXTnagFba3SNQkaqirsFUAAD0A2FAK0AUAlc3KRrqkdUXpqYhRv03NAK0BwjOxoCnN2WcJJJ9jTff6cw/J9qAWXs14WAB7FDt56j+Z3oCVs+VrKL9VaW6f1Yox/yoB3/JUH+pi/u0/hQB/JUH+pi/u0/hQEXf8kcPm1d5Z25LdWEaq37ygMD8DQDnlvlm2sUdLSPu1d+8YanbfAG2onAwBtQEvQBQBQBQBQBQBQBQBQBQBQBQBQBQFG5h7TYLa4ltVt7q4njAysMYYZKhl31Zxg9QD40BVeF868bvbm7htbeCHuyuRcZDQhgdIOCCzNgn6JA9MigLPy7yjxFbiO4vuJyS6c5t4wUiOQRhtwHAzndc7UBDdjnGLeC3vUlniiIvptKvIqnTpiAwGOcZB/GgFOyziMP8pcbjWWNi86yxlXU6we8LaB9YLkZIz1oBWR//ANpTOB/0Ij/GcVBo3TWsq+Cwnqrdjjg47d7xLnHgS3bJeyQ8JuXido2yg1ISpwZFBAI3GRtU4tIHkzmSewnjsOJyF0mVXtLtujAquYmJ8QTjc9fQrQElzLcuOP8ACkDuEMMpKBmCnZuozg9B9woBj2hWQvuMcNsJyfZjHJcOgJGtgHAyQc7afxbzoDTo0CgAbADAHoOlAZL2vXki31ok9zc2nD3iOqWDWMy6m919PX3QpGQfHHjgCT7NIII7mbuOLG9idAFgkl1SKwOWfBPTHiB479KAddrd9Kq8PghkaJ7m8iTUrMrBQdz7pBKgkE/KgL/QBQBQBQBQBQBQFJ5457PDp4YzAsizJlGMojJbWqlRqXTsGBJLDY0BZuXuKC6toLgIyCZBIFbGQG3Gcem/zoCQoAoDhNWykorGTwQG0t6B03rnLzlNbUW40lrvuXf9jNGi3tPVq7Nknp4Cs2hbm8u3K4rZQeUVh48ejaUqKMckOK35iCgCgCgCgCgM25bHdcx8UQ799DFKp9FVVI6+Z/CgNJoDG+y7k2yvIr6S6t1ldb6ZAxLjChY2A2I8WP30BN9nXKC2vEuKv7MI4w0S2zkfVKuZBGxycHK5oBvxX/rNH/Yf87VzvKZJWT/cjLR+YX7ZLg/yPcqfOPB/3q1r+T2mKtSataufB71gtj49e0vq00lrIsHH+V4+I8NS3kwCY0aN8bo4QaWH5HzBNdkRzNOX+I3T8b4bb36Fbi0jkhZ85Eq6GKSA+OR4+OM7HIAFr51f2fjvCLl/1UiyWpP2WYNp3z4mQfIGgILtMHFk4jDFDelYrsuYEj90qYkVijYG+SRvk5yenSgLz2d8dXiXDIZJtMj47qYMFILrsdQxjcYbGPrUBRu1HhNlHNYxcPiROINOpVbcaWCb6i+jYDYbnwBPQGgLtzdy/NccR4RPGqtFbPM0pJUadapoIB67p4dNqAuJqkmorFg8o4IyKxW9xTuKaq03imVaaeDPVZigUAUAUAUBBc38Lt5beSSeGOUwRySIXVWKkLklc9D7o+4UA45Ute6srSP7EEa7Z8I1HjQErQDea7C+prRaQ0/bWuMY/FLgti62ZYUnIYzTluv3Vw99pS4vH/aSy3RWxe/WyRGCjsPVrBqPoOtSdDaKd9Vxl8kdvT0L8yKVJ6qJMCvSoxjCKjFYJEM7VwCgCgCgCgCgKzLyrniqcRWXTiA27xaR7+5IOrw6j90UBZqAieXOXYbJJUgDASyvO2o5998Zx5DCgAelAS1AMbzh8RYzd2nehdAl0rr05zp1YzpzvitRp2hz1jNcPi7vtiZKTwkiOngV1Kuqsp6qwBB+INeZQnKD1ovBkwd29wV28PL+FbjRmm61m1F/FDhw6uHl5mOdNSPT8Jt5J47oxI08alElx7yg9R+J69MnHWvQ7W7pXVPnKTxXl0PgyJKLTwYhzXy1BxC3aC4XKndWGAyMOjIcbHf5gkGpJQrXBOzFIbqC5lvLu5aDJjWVwwBYYJ8/kMdBQEIOy+Fr299pQm0kdZoEWV10uy/pSVXAG+w9MVz+kdNU7O6hBrHL4uhPY1xwzyMsKblEufK/IljYMZLWEB2GO8Ys7AeSlidIPp1rfQkpxUovFMxEpxHjCwzW0JjlY3BZVZE1ImhdRMjZ9wHoOv4GrgOr2TC/HatDyivf09o4LbPLs3+GXaZaUcZHLBvd+BrFyYq69lq/S2u/P1FZfEOa6MxBQBQHiWUKMmol5fUbSnzlV4dG99CLoxcnghk94xOF2/OuNueUd1czVO2Wrjkt8n6L8zJCpRWbIjn3KcLvcnLNEyAbnLP7igfEsB866vRlpVt6X9tNym83nil0IwTkm8iwBljVVz0AA89hir77SVCzjjVee5b2UjBy2DKe6Leg8q4TSOnbi7xjF6sOC39b3+RKhSURCtGZD1GhJAFSbW2qXNVUqazf5j2FJNJYsloowoAFep2VpC0oqlDd4veyFKTk8T3UotCgCgCgCgCgCgCgCgCgCgOEVbOCnFxex5Ah3XBI8tq8hr0nSqypv+FtdzwJ6eKxPNYSp7ilKnIqXZ3ta0qc5SeHRufWi2UVJYMkILoNt0PlXf6M07QvMIP4Z8OPU/TaRZ0nEcVvDGRl8ffNeb8pJa1/LoSXgS6PyitjcfVPy/hWz5OaWwwtar/a/T27uBZVp/xIfV2pHI2/bLY8hXnvKevr3ignlFJdrz8sCVRWERThzfSHzqZyTrYTqU+KT7svUtrrYx9XbEcKAQuLkL6nyrTaU0zRslq7Z8Pfh6mSFNyI6SQscmvO7q7q3VR1KrxfguhcCXGKisEOLJBux8Nq6Hk7bUoa17WeCjksePHxyMNVv5UQPaBeBrZIwNpLi2Qk7be0xMR8CFI+dbSpyhjVnKnbrJRk9bqi8MF18e4sVLDNkoxz1rhalWdSTnN4t7yUlgcrGAoCTs4NIyepr0bQOilaUucmvjl4Lh7/AGIlWes8EOK6AxBQBQBQBQBQBQBQBQBQBQBQBQEZfJhvjvXnHKO25q9ct0lj6Py8SXReMRvWgMoUAUA+tbrwb5H+NdpoTT7bVC5fVL0fv3kepS3oQvfpmtPyi/x8+zyRkpfKIVozISFnc52PX8677QOmefiqFZ/Gtj+pe68SLVp4ZoZTtlifWuO0jV526qTW+T7sciRBYRQrYthx67VsOTlXm7+K+pNeGPmi2qsYkkTXo8pxgtaTwRDGdxeeC/f/AArkdKcpUsadrm/q9uPX5kiFHfIZE1xcpOTcpPFskHKtB0t4VkdWcoqDeS2LcUwIDmViZeHoPrXOT+xDM/8AlqZZJc3Wlwh5yivUpLaierXlwUA6sYMnJ6Cun5O6L5+p+oqL4Y7Ol+y8+0w1Z4LBEjXfkUKAKAKAKAKAKAQsYyscanqqqD8QAKonisQL1UBQBQBQBQBQDW/TK58q5rlPa87aqqtsH4PJ+OBmoywlgR1efEoKAKAKA6TnrWSpUnUeM3i9ncUSwIzivHre3wJZAHb6MYy0jY391FyzfIVntrKvcv8Asot9O5db2FHJLaNk4tdSZMFjLjwad0hB/ZyzgfFQa21LQU4tOdRJ9GLa7cl4ljq8EdMHFDviwH9DVcH5a9I+/T8jUr/glrvnLuXl9y3nJHmHmUwSxx30Jt2chUk1B4XbGdIkwNLbbBwufDNR1oytZ1Fc0XrqLxa2Sw6s/DHAu11JYMsE0xbr91ay/wBJ17yeNR5bluX5xLowUdgnWvLyJv8AmGGOTuhrmm69zCjSuNsgsF2QerECtlZ6JurtY045cXkvv2FkpxjtCw5hikkELLLBMQSIp42jZgOpTPuyY8dJOKuvdD3VnHWqR+His19u0RqRlsJatWXlf4sNXEeHr4IlxMRnxCxxA48/0zb/ABrY0Phs6z4uEfFv/ai1/MiwVri49xJqIAqVZ2s7qtGlDa/Bb2UlLVWJLIoAAHhXq1vQhb0o0qawS/PEgt4vFnqsxQKAKAKAKAKAKA4Kth8qB2rgcYfKsdWDnBxTax3raiqGbXDIcNuPOuTraXvdG1eauVrx3S2Nry7PHeZ1TjNYoXiuVbx38jW6stN2l01GMsJcHl9n3mKVOURatsWBQHGGQRWOrTjVg4S2NNd5VPDMh3XBI8q8juKEqFWVKW1PAnJ4rE81hKhQBQBQFXi5Va3lknsJtEkjFnSZRKj/ANEt+sQDww2B5GugttOyjFU60U4rhk16PuMTpb0THA+Z1lbubhfZroDLQuRht8aoX6Sr8NxnBArfQlCrDnKT1o8eHWtxi2ZMfcW5gtrbAuJ44yRkKzDUf6q9T08BvWSFKc/lWIxIm941FdwtGtldXUUg04MPdq4O+czlMAdc7eYqXTsq6aay7S1yRF8sHinssEZslDIgQyXFwELacAEqiu2cDfURvvWrrcl1Vryqc5qptvBLHb2ovVbBYYHvma+4la2s9w0NoBEhb3ZZXPUDYGMDbOdz4VWHJOimnKo32Jeo598CV7KuGJFw6Bx70lwouJpScs7ye8ST44zgfD411UIRhFRisEjAOedLTvrO71oI2twZreUsDh44xIkoxugD5Ug9Qp8DVKlONSLhJYp5MJ4Hrhdz3sMMhGDJGr48tSg4/GvIa9Pm6kocG13Mnp4oijhuJ+OYrX/zJfx/VfLHrUvONj+6fkvuU/iJ6teXEjYw4GT1P5V3/JvR3M0f1E18U9nRH77erAi1p4vAdV05hCgCgCgCgCgCgCgOCrYfKgdq4BQHmRARg1HurWnc03SqrFP8xXSVTaeKIy4gKn08DXm2lNF1LGpg84vY/R9JMhNSR2G6ZfUeVZ7DT11a/C3rR4P0e3zRSVJSH8NwG6dfKu3sNL214sIPCX0vb9yNKDiK1sywj+IR75864TlRZ6lZXEVlLJ9a915EmjLLAaVyhnCgCgCgIm75jgSQxZkkkXdo4YppmXy1iJW0/Otla6JvLmOvShlxyXdjtLHOK2kALZeOSvHkx2lsw1NoVZnlwGAUSLrgRQR72AxyQNt66/QWhZWqdWt8zywxyS6cMn4rtMFWprZIvnBeXra1B7iJULHLPuzuTklndss5OTuT410qWGSMI/ublI1LyOqIu5ZiFA+JOwoCq3vaJao+iKO6uWC94fZ4JHATAOvUcBl36qTQCPGeYIbm3mt7q3urWOZe476eNQitKvuZKOcbkbnAzgEgnFAVvlbi17wZfYr61nuIEJEN1bo0oCnfSw6gZOwO43AyAKAsPE57nisTQQwzWlvICstxOgV2XxSKEnVhuhZtPu5xnINGBbl2/d1kinUJcW7d1Ko6HAykiZOe7dcEfMeBry7TGjnZXDjti80/zeibTnrIbcKOriN+2B7kdvDnruBLIfhtKu3wPjWOutWzori5v/SvRlV8z7CyW8epgPvqmi7N3dzGnu2vqW327Sk5aqxJevVUklgiEFVAUAUAUAUAUAUAUB5RgQCNwRnNWw+VArHMfN5trqCBIGuTIrs4iePvEKhWA0ORqyCTjIOBtmqVKkaa1pPBBLEleA8eiu1doiwaNtEkbqUkjb7Lqdx+R8KujJSWK2AlKqDy6AjBrBc29O4punUWKf53lU2niiKniKnH3V5fpGwnZV3Tls3PivzaTYS1liJioKbTxRcOYrxh13robPlJdUMI1PjXTt7/AHxMUqMXsFnuFdSOh9a3FfS9lpK3lQk9WT2Y8Vsz2dGeBjVOUHiMK4YkhVAFAR/MN20NpdSp9KOGSRfiqMw/EVJtKcatxTpy2OST7Wikngmx7yjw5baGKKJdSGNZWucqe+kfd3bfUzN9LUfAgeFeuRiopRisEiANOYbdYr2wuIyEkllNtIBt3sZikcBvtFGQMD4b+dVAcW5pkIjFjB3/AHrCNbl2CW4LA4OoZaRduqKQSQNWTigM+5m5gsbSUnicrcUudORAug28L/RaPuy2lTk7Mys2F88ZAoV72tcRd9SSJEBG0KqiL7qsQfH6w0jB9PWgIXjXPF/dxtFcXLyRsVJQ6QCV6dAPj6negN77Eebje2XdSEme1wjEkkshz3bZPU4BU/1c+NAaNQFQ5ug7i5tr1dlYi0uPDKSN+hc+ZSTAz4CVq0unrNXNnJpfFH4l2bV3eSMlKWEhry0pM3EXP1rnA/YghT/LXB3jXN0Y8IecpMlR2st3D48DPnXW8l7Pm6DryWcsl1L3fkiPWli8B3XUmEKAKAKAKAKAKAKAKAz3hXN/EHQqlhC7q/cMFn7sQONiJVZS2kDDArnUCOlRKt5TpScZ5evUXKLewl+B8IkWSee77l5pH1IUT9WgjVAis3vfVOfj61o7y75+ScclgZIxwDjPAC0gubWT2e7AC95jUkij/Rzpka18jsy7YPgVpezoPDbHh7CUcR5yjzF7UjrIvdXUJ0Twb5Q76SM/SRgMhhsc+ldJCcZxUovJmFrAn6vAlcw6h6+FavS2jY31DU/iWcX0+z++4vhPVZFEY615hUpypycJrBraianicqwBQBQBQBQHJEBBBGQRgjzB6iqptPFArC3d3wuNUjWO5tQ6RRLI7xyQiSRY0QuEfvI1ZwASAwHnivQND6fV1KNCqvj47ngsewi1KWrmiP5s4Zdz3FklzcRQyXJkjURk6IYwg75Yy2DJPIradRxhQcYyc9KYTNO1PnJZTHZWTSpZ2yLF3bEYZ42IBzuzAAKBqb6ucDqQM7JoDlAFAaD2GcWMHFYk+rcK0LbnrjWhx4nUgH7RoD6ioCv8/wALNw670fSSPvl6fSiIlUb+qCrKkFOLi9jTXeEQXZ/J3tsZQcieeeVdsbGd1X45VQfnXmWkKMndRoLalCPbgvVk2L+HEviLgAeVel0KMaNONOOxJIht4vE7WUoeDIPMffUad7bw+aou9FdV8D3UkoFAFAeHlA6nFRbm+t7ZY1ZpefdtLlFvYNpL4eAzXO3XKqjHKhBy6XkvfyMqoPecjLv44HpWG0npPSj1pS1KfFZY9W/txw8istSHWPAK6+nDUiorcsM832kdlB7NLAezreGaaWW6ij77vH1APECjYyNQIbUCCT0xtiud0hWnOo4SWxvDqM0VkXKoBcFAV/mPgbOwurVu6vIlwrDGmVR73czD6yE+PVScj1m2d5KhLB/K9vui2UcSe4FxNbm3hnUECVA+k9VJHvKfVTkH1FdOYR1JOF6/ka113pW2tZatZtdjw78MC+MHLYNrh0bxwfPBrm9K3Oir5a2vhPjqvPoeX3MsFOO4ZVx7JAVQBQBQBQBQEPzhbCSyulbV+rLgp9IMnvoy/wBIMoI9RU7RtWVK7pzjtxXjk/AtmsYsfRWcHFuHQG6jDrPEkpHQqxUHKkbqRk9PhXrBBPnntD7NrjhrM4BltS2FmG5UE+6JQB7rb4z0PzxQFHoAoAoCb5Kvu5v7OXJAWZMkeRYBvwJoD7IoCmdrnFGg4ZOI/wBZPi3X07zOo/uBqqljkZKNKVWahDaxt2aAJw2xwCP0QODkbnJJ38MkmvM7y6dDSk62GOrJ+y7iRGOMMC0veMfHHwq6tyjvqmySj1L3xZRUooRLE+JNamdetWeEpOTfS2ZMEh9a2uN26+XlXbaF0DGiueuFjLctqX38iNUq45Id11JhEZblV9T5CtRe6btLXJy1pcFn37kZI05SGUt4x6bCuQveUV3XxjB6kejb3+2BnjSihCtD8U5cW+9syj22s/Fvu/jXZ6J5OYYVbtdUf/r27+BHnW3RHtdgkksERwqoKakQsuIFB7sF9l0H1UuFBaRRvt3i+/8AFG861GlLfGKqrdtMkHuLLWiMgUAUBX+Wk9mvLm13CTZvYRnKrllW4UeK/pHVsdP0m3QgdLo6vzlLB7Vl7GGawZa5EBGDWe5taVzTdOqsU/zIom08URc8JU+nga8z0no2pY1dSWcXsfFe/EmQmpISrWl4UAUAUAUAUAUBX+Sm9kvLjh/+hdfa7Ub+6CcTRL4AKxDAeTmvTdBX7u7VOT+KOT9H2rxxIdSOqy63lqkqPHKodHBVlYZBB2IIrcmM+Ve1flFOG3pjiOYpF72MHJKAsRoJO5wV2PljxoCmUAUBZOQOFpcXWmTXhEaYaGiX3kII1d6wBXzC5byFAfX9AZn21Xg02UA6tK056/RjQr/xSr91ZKSxkjcaBpc5fQ6MX4e7Odld7qszCTk20jRb/ZJ7yP5BXCj+rXm/Ke15m/lJbJYP0fv2i7o8xcTpLc8up5rwZcq50jj6ygx7x+X8a7Xk9otU4/rK3/jjuX1e3eR6s8fhQpLeKOm9T73lJa0cqXxvo2d/tiWRoye0Zy3LN44HkK5O903d3WTlqx4LLv3szxpxiI1pzIKQwlun31PsdHV7yerSWW97kWymo7SRgtgvqfOu/wBG6FoWS1vmnx9uHmRZ1HIWrcGMKAKAjOYuCpdwNE5K7h0kX6UbqdSSIfBlIB/DxqjSawYIblji8jmW2utK3VuQj4IxKpAKzoOoRs+WxyPCuZvbXmJ5bH+YGaMsSfqEXDa7vY4l1SypGucanZVGfLJ2q6MZSeCWIIfluaO7vJLyKVXjhiazVR11mRZJWbIyAe7jC+YyehFdFo2g6VLF7WYqm3At1bAsPMiAjBqPdWtK5punVWKf5iisZNPFEZcQFT6edeb6V0VUsZ55xex+j6fMmQmpIRrUl4UAUAUAUBx2ABJIAG5J2A+NVSbeCBQObp34giHh0ZeS2fv47vVojDJuUjOMzFgNO3u9Mttiuk0VL/htbXuJautlqbZdb+nDbnn0GGfxrBGl8v8AFVuraC4TpKivj7JI95T5FTkEeYr0EimW9tnLUt/d2kULxK6wSuqyNpMhDKSkex1PgZxtsCaAwm/4ZNDo76GWLWNS94jpqHmuoDI36igFuBcDnu5lht42d2OPQerHoo2O58qA2/lblRrQiwte5NzJCsnEJZMyBF1YSKNRgBjqYgn7APlgDYmbAJOwG9AfPPHuLe2Xc919Vj3cPjiFCQmNvrHL/t+OKlUY4LE7zk7ZKjb89JfFP/Tu79vcS/ZveCO/aM9LiL/FCSQPjpkb901ynLG217eFZfwvDsf3wIXKGlq14VPqTXd/U1ZTg+def0aipzUnHHDc9nb0dBz7WJ6klLdTUi70hcXTxqyx6Ni7ikYqOw8VCLgoB1b2md22H510+ieT07jCrcfDHhvfsvPxMM6uGSJBVA2Fd3RowowUKawS3EZtvadrIUCgCgCgCgIvi/L1tclWnhV3T6EnR09UdcMp+BqjSawYGk3KMDbNJdEdce13X/uViVtRX8C7kVxZnnaL2cpAou7NGYR5aaNmeQ4ONUyFyTrGkZHiB6b216OvDVjl+bDPb1VTnjJFT5Z4/JZTrcw++jACWIHaVOuR4d4Oqn4joag21w6T1J7PIn3Vuqq14bfM37hfGoLiJJoZA8bjUpH3EEeBB2I8CDWa40raW8nCpNJrdniatQk9ws18vhk1q6vKizj8icuzBeLx8C9UZCMt5kEaa097ykVxSlSdJYPi/b3L40cHjiNK5UzhQBQBQELxbmOOJ+5jVri4IyIIsFh6yEnTEvqxHpmptCxnUjzk3qw+p7Oze30ItcsMhmnL8tyQ/EXDrnK2keRAN8jvc7zsNuuF8lrO72nQWraLB/W/m7N0V1Z9JTVb+YsqKAAAAANgBsB8K1jbbxZeVjgl5/J1+1s/u2l63eQNvpjnb9ZDk7KHxqUeZOOpr0Xk9pFXNvzcn8cMutbn6f1IlWGDxLxxThkVxG0U8ayRsMFWGR/8HIzkdMV0BiKbxXs2Mjq0PEb6EKukIZXlAzjOkyHIB0jIyegoBzYcjTJq1cUvjkEHR7OnX4xtvv16igJ7l3l+KzjKxl3ZzrkmkbXJIx+tI2PePhQFZ7W+YlhtTbRuvf3X6HSCNSxsD3rkZyBpyAfNhV0Y6zwJVlbO5rxpLe8+rf4GUIoAAHQDA+VTj1KMVGKitiFbO77me2m6d1MpJ8lY925/dc1rNMW/6iyqU+jxWa8TTaepa9o5L+Fp+j8GbnXjhxgUAUA/tLXxb5Cu40HoJQSuLhZ7o8Ol9PRu69kapV3IeV1xgCgCgCgCgCgCgCgCgPEyEjAOKh3tvVr09WlUcHxRdFpPNGG9ofKRsZDPGP8AosrZceELseo/7tif2T6EVpKSrxfMXPzrZLdNL/cu9o2FtcKOW7y+ww5R5lNhKdeTayHMo3Pdt/rVA3x9oD4+G8bSFgryn8P94tnSvpfo+wy3FLV+OOzf7+5tCOCAQQQRkEdCD0IrimmngzAdqgCgCgGfFeKw20feTuEXpvkkk9AqjJZvQAms9C3q156lNYv82vYkUbS2kIfbLz7VlbeexuJR6eFuPvb+rU3/APNa/wDcn/6Rf+/wXWW5y6Ca4TwiG2TRBGEBOoncsxPVnY7ux8ySahXFzVry1qjx8kuCWxLoRcklsHtYCoUBGcy8IS7tpoH6OuxGMhhurDPQggVKsrqVtXjVjufhvLZLFYGa8oc/31tFGr6bmNRpKSErKpBwVEm+cYIwwzt1r2GNPXipRe02kdASr28a1vLHFbHx3pPr/qXNO1qD61pdD+4P5S1Tmp8CFLQd/H/p+Mfc9P2tW+Nra6J8tMQ/EybU5qfAtWhr5/8ASfevcq3Hu0G9uQUj02kZ66CWlI8Br2CeukZ8jV8aD3m4tOTE21K4lguC29/9SqRW6qSQMserHJY/FjufnWdRS2HU21nQt1hSil59+0Vq4lCV3DrR1+0CPvFUaxWBguaKrUZU3vTXebTyxxH2i0tpv9ZGpPo2MMPkQR8q8VvqDoXE6fBv7eB5vF4rMk6iFR9aWv1m+QrtdBaC1cLi4We2MfV+iI9WpuQ9rsSOFAFAFAFAFAFAFAN7xCRkZ2rQ6ft69ShzlCTTjm0m1it+zgZaTSeDI8St5n764OOkLqLxVSXeyTqx4CqXjDxz8a2NDlFfU9stZdK9Vgyx0os7PMkiNHKgZHBVlO4IIwQRW3pcqqc1hXpd2fg8PMsdB7mYVzdy77BOEXU1tLnuXOTp8TC5+0B0J6j1BqfG7trvGdu81m1sa6ffDYT7Wq/7ufZ7Et2ec0ezutpOf0LnEDn/AEbE7RH+iSfdPgdumK1Gl9H8/F3FNfEvmXFfV1rfx2llalzby2PwNWrkzGcdgASSABuSaqk28ECtycwyXBKcOQSDo12+RAvgdGN52HkuF82FbJWUKC1rt4fyL5n1/SuvPoLNbH5R3wrl1In76VmuLkjBnkxkDyjUe7Evoo+JNYa99OpHm4LVh9K9Xtk+vswKqOGZNVCLgoAoAoAoDIOdeF+zXz4/V3IM6+j5AmH3kN+2a9O5K3/6i15qW2GXZu9uw6Tk9dYOVu/3L19GQ9dQdUFAFAFAFAFAaB2U3mbeaE9YZTp/qSDvB/iLj5V5jystuavddbJLHtWXsee6Ro8zdVIdOK7c/PEu9cuQwoAoDuo+dZOdqfU+8pgjokPmfvrJC7rw+WbXaxqo9idvtGpMNLXsdlV95bqR4HpbtvP8qk0+UF/B/Pj1pe2PiUdKItHffaHzFbi05VvHC4h2r2fuY5UOA7EoPiK6mnf204qUaiwfSjC4tbj3UstCgIu8i0t6HevNNO6PVpc/CvhlmujiuzyaJlKWshCtIZAoBlxnhcdzC8My6kcYPmD4Mp8GB3BrPb3FS3qKpTea/MH0Mo1iYhxvg8lvK9tcDVtlJMYEqfaHkwzgjwO/Qiu4trqFeCr0suK+l8Op7uKJlGpzkXCe3zRbeT+fWVBaSpJcXK4WAJp1Srg4DsxARlA3ZjuN9zmtRpDQ6lL9RBqMH82OyL6Etqe5LY8thDqLm5am3gWmPl+W5IfiLhl6izjJ7kb7d4SA07fHC/0fGtW7ynQWraLB/W/m7N0V1Z9Jbqt/MWSNAoAUAAbAAYAHkAOlaxtt4svPVUAUAUAUAUAUBTu1Kx12ffBctbOJc+IQ+5L8tDEkf0a6Hkzd8xfRTeUsvbxy7TPa1+Yrwq8Hn1PJ+DM5r1U9GChUKAKAKAKAsfZtdaL908JoD+9EwI+9ZG/drjuWNvrW8Kq/heHY/wARyHKGlq14VOKw7v6+BqledGgCgCgCgCgCqgWS2Y+H31tbbQl7XzjDBcXl55+BY6kULpYeZ+6t1b8k5vOtUw6Fn4v2MTr8EKiyX1++trHkzYpYPF9pZz0hzXQmIKARuotS+o6VqdM6PV5bOK+ZZx6+HaX05arIqvMGsCaFUAUBAc6csrfwCPX3bq2tJAMlTgjbyByM+YHzGw0bfuzq6+GKeTXH83FGm9jwZizcOaB2hZTDPCwJK5yGG6yox3YHqD49POu15+NaKqRetCS8N8Wt2G8lUo06tPVwwe/r4mv8ic1C8jKS4W5iAEi+DA5CyJ6NjcD6J28s8fpTR36WetDOEtnR0Pq8SM04vVltLTWqAUAUAUAUAUAUAleWyyRvG4yrqUYejDB/Or6dSVOanHaniUaxyME4aT3a6jkjK589JKg/PGa9voz16cZPejv9F1ZVbSnKe3Dyy8RzWQ2AUAUAUAUA95en0X1k2T+u7s48Q6OuPhkj7q0nKKlzmjqnRn3HP8ooY28ZcJLxTXsbVXkhyIUAUArHAzdB862Npoq7us6cMuLyXjt7MSyU4x2jmOx+0fkK6W15KRWdxPHoXu/ZGKVfgOY4VHQV0dro62tl/ZQS6dr73mYXNvaKVNLQoAoAoAoAoCPvoMHUOhrguUei+ZqfqafyyefQ/Z+ZKozxWDGlcsZgoAoCq898p+2IJIsLcxD3GOwceMbn7J8PI4PnW20XpH9LLUnnCW1cOldPmgm4vWjtMms7uSORJosxzwsRpYEEH68Ug8iNiPgR4V1tSnCcHTnnCXDwafR9iZJRrw1o7fzJm18rcwR3sAlT3WHuyRkjMbjqp9PEHxBBriL6ynaVdSWa2p8Vx9+DIS4PaTFQyoUAUAUAUAUB4nlCqzHooLH5DNXRjrSUVvBgPCs9zGT1Khj8TufxNe404qMEkegaMjq2dJfyodVeTgoAoAoAoBfhf87sv7TH+danTn+X1f2s0fKD/CL9yNwrx840XhtWb0Hma3djoG6ukpYasXvfotr8ukxyqxiPYrVV9T5muxstA2ltnhrS4v0WxfmZHlVkxet1sMYUAUAUAUAUAUAUAUBxlyMGsdWlCrBwmsU9xVPDMi7mHSfTwrzLS2jZWNbV2xeafp1r7kyE9ZCNaovCgCgKB2i8pF9V5bLmVR+ljUfrVH1h5yKOnmNvKug0RpJRwt6z+F7H9L4dT8HmVhN05ay7V+byicA409rMtzB7wIAkjB2lTy8tY30n4joTW/urWNxTdCrk9z4P2e/vJNanzi14bfNG38J4lHcwpNC2pHGQfzBHgR0Irhq9CdCo6dRYNERPEd1hKhQBQBQBQEFzze9zw+7cHB7sov8AWf3F/wATCthoqjz15Sh/MvDN+RRptYLa8u8yONMADyGPur2Y9MhHViordkeqF4UAUAUAUAvwv+d2X9pj/OtTpz/L6v7WaPlB/hF+5G4V4+caOLe5K7HcVvtFacq2bUJ/FDhvXV7GKdNS2bSSVgRkV6HRrQrU1UpvFMitYPBnaylAoAoAoAoAoAoAoAoAoBtf/R+dc7ynSdlj/MvUy0fmI2vOyWFAFAFAYNxxAt/fqoAUTZAGwGVUnA9SSfnXfWrbtKLe3V9STZ7JdZbuxpzq4guTpEiMF8AWQ6iB0ycDJ8cVqOUSWFGW/B+DyI9T+9kaXXMFAoAoAoAoCo9qh/8Ax7+ssOf79K3/ACZX/Mqfb5My2/8Af0/3R80ZtXq56SFAFAFAFAFAL8L/AJ3Zf2mP861OnP8AL6v7WaPlB/hF+5G4V4+caFAPuGn6VdrySk9WrHHLL1I9fcPa7EjhQBQBQBQBQH//2Q=="/>
          <p:cNvSpPr>
            <a:spLocks noChangeAspect="1" noChangeArrowheads="1"/>
          </p:cNvSpPr>
          <p:nvPr/>
        </p:nvSpPr>
        <p:spPr bwMode="auto">
          <a:xfrm>
            <a:off x="155575" y="-769938"/>
            <a:ext cx="2152650" cy="16097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http://www.neontommy.com/sites/default/files/users/user1151/clean-all-the-thing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533400"/>
            <a:ext cx="5943600" cy="44445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081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Comedian, Blogger, Novelist, &amp; Grammar Nazi</a:t>
            </a:r>
            <a:endParaRPr lang="en-US" dirty="0"/>
          </a:p>
        </p:txBody>
      </p:sp>
      <p:sp>
        <p:nvSpPr>
          <p:cNvPr id="3" name="Content Placeholder 2"/>
          <p:cNvSpPr>
            <a:spLocks noGrp="1"/>
          </p:cNvSpPr>
          <p:nvPr>
            <p:ph idx="1"/>
          </p:nvPr>
        </p:nvSpPr>
        <p:spPr/>
        <p:txBody>
          <a:bodyPr>
            <a:normAutofit lnSpcReduction="10000"/>
          </a:bodyPr>
          <a:lstStyle/>
          <a:p>
            <a:r>
              <a:rPr lang="en-US" dirty="0" smtClean="0"/>
              <a:t>Allie </a:t>
            </a:r>
            <a:r>
              <a:rPr lang="en-US" dirty="0" err="1" smtClean="0"/>
              <a:t>Brosh’s</a:t>
            </a:r>
            <a:r>
              <a:rPr lang="en-US" dirty="0" smtClean="0"/>
              <a:t> </a:t>
            </a:r>
            <a:r>
              <a:rPr lang="en-US" i="1" dirty="0" smtClean="0"/>
              <a:t>Hyperbole and a Half</a:t>
            </a:r>
            <a:r>
              <a:rPr lang="en-US" dirty="0" smtClean="0"/>
              <a:t> is a retelling of her life through rage comics and narration, which includes stories from her childhood and the challenges of adulthood.</a:t>
            </a:r>
          </a:p>
          <a:p>
            <a:r>
              <a:rPr lang="en-US" dirty="0" smtClean="0"/>
              <a:t>The blog expanded to a series of web videos and finally, a novel (released in October 2013).</a:t>
            </a:r>
          </a:p>
          <a:p>
            <a:r>
              <a:rPr lang="en-US" dirty="0" smtClean="0"/>
              <a:t>Rage comics are rather simple: basic diction and simple art (she composes her art work on the Paintbrush program).</a:t>
            </a:r>
            <a:endParaRPr lang="en-US" dirty="0"/>
          </a:p>
        </p:txBody>
      </p:sp>
    </p:spTree>
    <p:extLst>
      <p:ext uri="{BB962C8B-B14F-4D97-AF65-F5344CB8AC3E}">
        <p14:creationId xmlns:p14="http://schemas.microsoft.com/office/powerpoint/2010/main" xmlns="" val="232665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Topics:</a:t>
            </a:r>
            <a:endParaRPr lang="en-US" dirty="0"/>
          </a:p>
        </p:txBody>
      </p:sp>
      <p:sp>
        <p:nvSpPr>
          <p:cNvPr id="3" name="Content Placeholder 2"/>
          <p:cNvSpPr>
            <a:spLocks noGrp="1"/>
          </p:cNvSpPr>
          <p:nvPr>
            <p:ph idx="1"/>
          </p:nvPr>
        </p:nvSpPr>
        <p:spPr/>
        <p:txBody>
          <a:bodyPr>
            <a:normAutofit lnSpcReduction="10000"/>
          </a:bodyPr>
          <a:lstStyle/>
          <a:p>
            <a:r>
              <a:rPr lang="en-US" dirty="0" err="1" smtClean="0"/>
              <a:t>Brosh</a:t>
            </a:r>
            <a:r>
              <a:rPr lang="en-US" dirty="0" smtClean="0"/>
              <a:t> writes on the effects of ADHD </a:t>
            </a:r>
            <a:r>
              <a:rPr lang="en-US" smtClean="0"/>
              <a:t>and depression </a:t>
            </a:r>
            <a:r>
              <a:rPr lang="en-US" dirty="0" smtClean="0"/>
              <a:t>on her personal interactions with the world.</a:t>
            </a:r>
          </a:p>
          <a:p>
            <a:r>
              <a:rPr lang="en-US" dirty="0" smtClean="0"/>
              <a:t>She dedicates posts in her website and her novel to depression and offers a unique insight into what sufferers of depression encounter on a regular basis. </a:t>
            </a:r>
          </a:p>
          <a:p>
            <a:r>
              <a:rPr lang="en-US" dirty="0" smtClean="0"/>
              <a:t>She integrates serious subject matter through bouts of comedic relief.</a:t>
            </a:r>
            <a:endParaRPr lang="en-US" dirty="0"/>
          </a:p>
        </p:txBody>
      </p:sp>
    </p:spTree>
    <p:extLst>
      <p:ext uri="{BB962C8B-B14F-4D97-AF65-F5344CB8AC3E}">
        <p14:creationId xmlns:p14="http://schemas.microsoft.com/office/powerpoint/2010/main" xmlns="" val="303601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Topics:</a:t>
            </a:r>
            <a:endParaRPr lang="en-US" dirty="0"/>
          </a:p>
        </p:txBody>
      </p:sp>
      <p:sp>
        <p:nvSpPr>
          <p:cNvPr id="3" name="Content Placeholder 2"/>
          <p:cNvSpPr>
            <a:spLocks noGrp="1"/>
          </p:cNvSpPr>
          <p:nvPr>
            <p:ph idx="1"/>
          </p:nvPr>
        </p:nvSpPr>
        <p:spPr>
          <a:xfrm>
            <a:off x="457200" y="1600200"/>
            <a:ext cx="4343400" cy="4525963"/>
          </a:xfrm>
        </p:spPr>
        <p:txBody>
          <a:bodyPr>
            <a:normAutofit lnSpcReduction="10000"/>
          </a:bodyPr>
          <a:lstStyle/>
          <a:p>
            <a:r>
              <a:rPr lang="en-US" dirty="0" smtClean="0"/>
              <a:t>She also spends a great deal of time discussing the challenges of training her dogs and chronicles her home being invaded (although in the novel, the brigand was a goose)</a:t>
            </a:r>
            <a:endParaRPr lang="en-US" dirty="0"/>
          </a:p>
        </p:txBody>
      </p:sp>
      <p:pic>
        <p:nvPicPr>
          <p:cNvPr id="2050" name="Picture 2" descr="http://2.bp.blogspot.com/_D_Z-D2tzi14/TNeOOyIRPyI/AAAAAAAAEC8/o2knPYS4YSs/s400/dogs21altal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2057400"/>
            <a:ext cx="4216400" cy="3162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811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this English-Content related?</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smtClean="0"/>
              <a:t>Good question.</a:t>
            </a:r>
          </a:p>
          <a:p>
            <a:r>
              <a:rPr lang="en-US" dirty="0" smtClean="0"/>
              <a:t>She made herself a well-known artist/author through her FREE </a:t>
            </a:r>
            <a:r>
              <a:rPr lang="en-US" dirty="0" err="1" smtClean="0"/>
              <a:t>blogspot</a:t>
            </a:r>
            <a:r>
              <a:rPr lang="en-US" dirty="0" smtClean="0"/>
              <a:t> account and is using her platform to inspire and teach others.</a:t>
            </a:r>
          </a:p>
          <a:p>
            <a:r>
              <a:rPr lang="en-US" dirty="0" smtClean="0"/>
              <a:t>Graphic novels and blogs are becoming a reputable, respected form of self-expression that have the audience and following of avid book readers.</a:t>
            </a:r>
          </a:p>
          <a:p>
            <a:r>
              <a:rPr lang="en-US" dirty="0" smtClean="0"/>
              <a:t>She’s been popularized by various meme’s that adolescents, in particular, really enjoy.</a:t>
            </a:r>
          </a:p>
          <a:p>
            <a:r>
              <a:rPr lang="en-US" dirty="0" smtClean="0"/>
              <a:t>And she is terrified of the ways in which internet use and text-messaging has mangled the English language.</a:t>
            </a:r>
            <a:endParaRPr lang="en-US" dirty="0"/>
          </a:p>
        </p:txBody>
      </p:sp>
    </p:spTree>
    <p:extLst>
      <p:ext uri="{BB962C8B-B14F-4D97-AF65-F5344CB8AC3E}">
        <p14:creationId xmlns:p14="http://schemas.microsoft.com/office/powerpoint/2010/main" xmlns="" val="123003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Coping Mechanisms</a:t>
            </a:r>
            <a:endParaRPr lang="en-US" dirty="0"/>
          </a:p>
        </p:txBody>
      </p:sp>
      <p:sp>
        <p:nvSpPr>
          <p:cNvPr id="3" name="Content Placeholder 2"/>
          <p:cNvSpPr>
            <a:spLocks noGrp="1"/>
          </p:cNvSpPr>
          <p:nvPr>
            <p:ph idx="1"/>
          </p:nvPr>
        </p:nvSpPr>
        <p:spPr/>
        <p:txBody>
          <a:bodyPr/>
          <a:lstStyle/>
          <a:p>
            <a:r>
              <a:rPr lang="en-US" dirty="0" smtClean="0"/>
              <a:t>When people type “u” instead of “you”… this is what Allie </a:t>
            </a:r>
            <a:r>
              <a:rPr lang="en-US" dirty="0" err="1" smtClean="0"/>
              <a:t>Brosh</a:t>
            </a:r>
            <a:r>
              <a:rPr lang="en-US" dirty="0" smtClean="0"/>
              <a:t> thinks: </a:t>
            </a:r>
            <a:endParaRPr lang="en-US" dirty="0"/>
          </a:p>
        </p:txBody>
      </p:sp>
      <p:pic>
        <p:nvPicPr>
          <p:cNvPr id="4098" name="Picture 2" descr="http://2.bp.blogspot.com/_D_Z-D2tzi14/S8TE6VFyd_I/AAAAAAAACvo/Ki1d_7YPbAk/s400/ALOT1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971800"/>
            <a:ext cx="4724400" cy="35433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867400" y="2590800"/>
            <a:ext cx="2819400" cy="4154984"/>
          </a:xfrm>
          <a:prstGeom prst="rect">
            <a:avLst/>
          </a:prstGeom>
          <a:noFill/>
        </p:spPr>
        <p:txBody>
          <a:bodyPr wrap="square" rtlCol="0">
            <a:spAutoFit/>
          </a:bodyPr>
          <a:lstStyle/>
          <a:p>
            <a:r>
              <a:rPr lang="en-US" sz="2400" dirty="0" smtClean="0"/>
              <a:t>“Instead of getting mad, I imagine them having only one finger on each hand and then their actions seem reasonable. If I only had one finger on each hand, I’d leave out unnecessary letters too!”</a:t>
            </a:r>
            <a:endParaRPr lang="en-US" sz="2400" dirty="0"/>
          </a:p>
        </p:txBody>
      </p:sp>
    </p:spTree>
    <p:extLst>
      <p:ext uri="{BB962C8B-B14F-4D97-AF65-F5344CB8AC3E}">
        <p14:creationId xmlns:p14="http://schemas.microsoft.com/office/powerpoint/2010/main" xmlns="" val="88339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Content-based Lesson</a:t>
            </a:r>
            <a:endParaRPr lang="en-US" dirty="0"/>
          </a:p>
        </p:txBody>
      </p:sp>
      <p:pic>
        <p:nvPicPr>
          <p:cNvPr id="3074" name="Picture 2" descr="http://4.bp.blogspot.com/_D_Z-D2tzi14/S8TRIo4br3I/AAAAAAAACv4/Zh7_GcMlRKo/s400/ALO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409700"/>
            <a:ext cx="67056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616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490" y="557480"/>
            <a:ext cx="920633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58700" tIns="45720" rIns="15870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cs typeface="Arial" charset="0"/>
              </a:rPr>
              <a:t>For example, when I read the sentence "I care about this </a:t>
            </a:r>
            <a:r>
              <a:rPr kumimoji="0" lang="en-US" altLang="en-US" sz="2000" b="0" i="0" u="none" strike="noStrike" cap="none" normalizeH="0" baseline="0" dirty="0" err="1" smtClean="0">
                <a:ln>
                  <a:noFill/>
                </a:ln>
                <a:solidFill>
                  <a:schemeClr val="tx1"/>
                </a:solidFill>
                <a:effectLst/>
                <a:cs typeface="Arial" charset="0"/>
              </a:rPr>
              <a:t>alot</a:t>
            </a:r>
            <a:r>
              <a:rPr kumimoji="0" lang="en-US" altLang="en-US" sz="2000" b="0" i="0" u="none" strike="noStrike" cap="none" normalizeH="0" baseline="0" dirty="0" smtClean="0">
                <a:ln>
                  <a:noFill/>
                </a:ln>
                <a:solidFill>
                  <a:schemeClr val="tx1"/>
                </a:solidFill>
                <a:effectLst/>
                <a:cs typeface="Arial" charset="0"/>
              </a:rPr>
              <a:t>," this is what I imagine: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cs typeface="Arial" charset="0"/>
              </a:rPr>
              <a:t/>
            </a:r>
            <a:br>
              <a:rPr kumimoji="0" lang="en-US" altLang="en-US" sz="2000" b="0" i="0" u="none" strike="noStrike" cap="none" normalizeH="0" baseline="0" dirty="0" smtClean="0">
                <a:ln>
                  <a:noFill/>
                </a:ln>
                <a:solidFill>
                  <a:schemeClr val="tx1"/>
                </a:solidFill>
                <a:effectLst/>
                <a:cs typeface="Arial" charset="0"/>
              </a:rPr>
            </a:br>
            <a:endParaRPr kumimoji="0" lang="en-US" altLang="en-US" sz="2000" b="0" i="0" u="none" strike="noStrike" cap="none" normalizeH="0" baseline="0" dirty="0" smtClean="0">
              <a:ln>
                <a:noFill/>
              </a:ln>
              <a:solidFill>
                <a:schemeClr val="tx1"/>
              </a:solidFill>
              <a:effectLs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cs typeface="Arial" charset="0"/>
              </a:rPr>
              <a:t> </a:t>
            </a:r>
            <a:endParaRPr kumimoji="0" lang="en-US" altLang="en-US" sz="21600" b="0" i="0" u="none" strike="noStrike" cap="none" normalizeH="0" baseline="0" dirty="0" smtClean="0">
              <a:ln>
                <a:noFill/>
              </a:ln>
              <a:solidFill>
                <a:schemeClr val="tx1"/>
              </a:solidFill>
              <a:effectLst/>
              <a:cs typeface="Arial" charset="0"/>
            </a:endParaRPr>
          </a:p>
        </p:txBody>
      </p:sp>
      <p:pic>
        <p:nvPicPr>
          <p:cNvPr id="5122" name="Picture 2" descr="http://3.bp.blogspot.com/_D_Z-D2tzi14/S8TTPQCPA6I/AAAAAAAACwA/ZHZH-Bi8OmI/s400/ALOT2.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219200"/>
            <a:ext cx="7162800" cy="5372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3496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756</Words>
  <Application>Microsoft Office PowerPoint</Application>
  <PresentationFormat>On-screen Show (4:3)</PresentationFormat>
  <Paragraphs>79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Hyperbole and a Half: Unfortunate Situations, Flawed Coping Mechanisms, Mayhem, and Other Things That Happened Allie Brosh</vt:lpstr>
      <vt:lpstr>Slide 2</vt:lpstr>
      <vt:lpstr>Web Comedian, Blogger, Novelist, &amp; Grammar Nazi</vt:lpstr>
      <vt:lpstr>The Topics:</vt:lpstr>
      <vt:lpstr>The Topics:</vt:lpstr>
      <vt:lpstr>How is this English-Content related?</vt:lpstr>
      <vt:lpstr>A few Coping Mechanisms</vt:lpstr>
      <vt:lpstr>Content-based Lesson</vt:lpstr>
      <vt:lpstr>Slide 9</vt:lpstr>
      <vt:lpstr>Slide 10</vt:lpstr>
      <vt:lpstr>Slide 11</vt:lpstr>
      <vt:lpstr>Slide 12</vt:lpstr>
      <vt:lpstr>Slide 13</vt:lpstr>
      <vt:lpstr>Assignment for Students (and you!)</vt:lpstr>
      <vt:lpstr>Slide 15</vt:lpstr>
      <vt:lpstr>Memoir Modeling</vt:lpstr>
      <vt:lpstr>Sample of a Memoir</vt:lpstr>
      <vt:lpstr>Acclaim for Hyperbole and a Half</vt:lpstr>
      <vt:lpstr>As educators, we need to realize…</vt:lpstr>
      <vt:lpstr>Universal Theme: Never Give Up!</vt:lpstr>
      <vt:lpstr>The end!</vt:lpstr>
    </vt:vector>
  </TitlesOfParts>
  <Company>Houston County BOE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Hyperbole and a Half Allie Brosh</dc:title>
  <dc:creator>Megan Wilkeson</dc:creator>
  <cp:lastModifiedBy>Victoria Deneroff</cp:lastModifiedBy>
  <cp:revision>24</cp:revision>
  <dcterms:created xsi:type="dcterms:W3CDTF">2014-02-10T16:35:35Z</dcterms:created>
  <dcterms:modified xsi:type="dcterms:W3CDTF">2014-03-02T14:14:50Z</dcterms:modified>
</cp:coreProperties>
</file>